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58" r:id="rId6"/>
    <p:sldId id="279" r:id="rId7"/>
    <p:sldId id="293" r:id="rId8"/>
    <p:sldId id="292" r:id="rId9"/>
    <p:sldId id="264" r:id="rId10"/>
    <p:sldId id="257" r:id="rId11"/>
    <p:sldId id="294" r:id="rId12"/>
    <p:sldId id="295" r:id="rId13"/>
    <p:sldId id="296" r:id="rId14"/>
    <p:sldId id="316" r:id="rId15"/>
    <p:sldId id="265" r:id="rId16"/>
    <p:sldId id="303" r:id="rId17"/>
    <p:sldId id="304" r:id="rId18"/>
    <p:sldId id="305" r:id="rId19"/>
    <p:sldId id="309" r:id="rId20"/>
    <p:sldId id="266" r:id="rId21"/>
    <p:sldId id="281" r:id="rId22"/>
    <p:sldId id="297" r:id="rId23"/>
    <p:sldId id="300" r:id="rId24"/>
    <p:sldId id="270" r:id="rId25"/>
    <p:sldId id="272" r:id="rId26"/>
    <p:sldId id="301" r:id="rId27"/>
    <p:sldId id="274" r:id="rId28"/>
    <p:sldId id="302" r:id="rId29"/>
    <p:sldId id="285" r:id="rId30"/>
    <p:sldId id="315" r:id="rId31"/>
    <p:sldId id="317" r:id="rId32"/>
    <p:sldId id="289" r:id="rId33"/>
    <p:sldId id="291" r:id="rId34"/>
    <p:sldId id="278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370"/>
    <a:srgbClr val="B5978D"/>
    <a:srgbClr val="1B1325"/>
    <a:srgbClr val="435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7FCEB-46CC-442F-B725-21DE6A186CAD}" v="53" dt="2025-03-25T15:40:45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/D/COM - LESOUDIER Valentine" userId="eec83313-35cf-420c-b613-517d1b43f7f5" providerId="ADAL" clId="{0D77FCEB-46CC-442F-B725-21DE6A186CAD}"/>
    <pc:docChg chg="undo custSel addSld delSld modSld sldOrd">
      <pc:chgData name="A/D/COM - LESOUDIER Valentine" userId="eec83313-35cf-420c-b613-517d1b43f7f5" providerId="ADAL" clId="{0D77FCEB-46CC-442F-B725-21DE6A186CAD}" dt="2025-03-25T15:40:45.388" v="558"/>
      <pc:docMkLst>
        <pc:docMk/>
      </pc:docMkLst>
      <pc:sldChg chg="addSp delSp modSp mod">
        <pc:chgData name="A/D/COM - LESOUDIER Valentine" userId="eec83313-35cf-420c-b613-517d1b43f7f5" providerId="ADAL" clId="{0D77FCEB-46CC-442F-B725-21DE6A186CAD}" dt="2025-03-17T17:03:49.278" v="428" actId="1076"/>
        <pc:sldMkLst>
          <pc:docMk/>
          <pc:sldMk cId="3277055666" sldId="264"/>
        </pc:sldMkLst>
        <pc:spChg chg="add del mod">
          <ac:chgData name="A/D/COM - LESOUDIER Valentine" userId="eec83313-35cf-420c-b613-517d1b43f7f5" providerId="ADAL" clId="{0D77FCEB-46CC-442F-B725-21DE6A186CAD}" dt="2025-03-17T17:03:49.278" v="428" actId="1076"/>
          <ac:spMkLst>
            <pc:docMk/>
            <pc:sldMk cId="3277055666" sldId="264"/>
            <ac:spMk id="12" creationId="{56F34663-B438-F1C8-FA88-6C54EAD1E924}"/>
          </ac:spMkLst>
        </pc:spChg>
        <pc:picChg chg="add mod ord modCrop">
          <ac:chgData name="A/D/COM - LESOUDIER Valentine" userId="eec83313-35cf-420c-b613-517d1b43f7f5" providerId="ADAL" clId="{0D77FCEB-46CC-442F-B725-21DE6A186CAD}" dt="2025-03-17T17:03:42.116" v="425" actId="1076"/>
          <ac:picMkLst>
            <pc:docMk/>
            <pc:sldMk cId="3277055666" sldId="264"/>
            <ac:picMk id="4" creationId="{3D10F8F0-E8F9-4ECF-CEE8-40B3E74C8F63}"/>
          </ac:picMkLst>
        </pc:picChg>
      </pc:sldChg>
      <pc:sldChg chg="addSp delSp modSp mod">
        <pc:chgData name="A/D/COM - LESOUDIER Valentine" userId="eec83313-35cf-420c-b613-517d1b43f7f5" providerId="ADAL" clId="{0D77FCEB-46CC-442F-B725-21DE6A186CAD}" dt="2025-03-13T10:36:34.162" v="399" actId="20577"/>
        <pc:sldMkLst>
          <pc:docMk/>
          <pc:sldMk cId="1216058777" sldId="266"/>
        </pc:sldMkLst>
        <pc:spChg chg="mod">
          <ac:chgData name="A/D/COM - LESOUDIER Valentine" userId="eec83313-35cf-420c-b613-517d1b43f7f5" providerId="ADAL" clId="{0D77FCEB-46CC-442F-B725-21DE6A186CAD}" dt="2025-03-13T09:41:32.528" v="267" actId="20577"/>
          <ac:spMkLst>
            <pc:docMk/>
            <pc:sldMk cId="1216058777" sldId="266"/>
            <ac:spMk id="3" creationId="{884D4A52-1F35-C93B-2ACB-C7E60B16C4EB}"/>
          </ac:spMkLst>
        </pc:spChg>
        <pc:spChg chg="add mod">
          <ac:chgData name="A/D/COM - LESOUDIER Valentine" userId="eec83313-35cf-420c-b613-517d1b43f7f5" providerId="ADAL" clId="{0D77FCEB-46CC-442F-B725-21DE6A186CAD}" dt="2025-03-13T10:36:29.103" v="393" actId="1076"/>
          <ac:spMkLst>
            <pc:docMk/>
            <pc:sldMk cId="1216058777" sldId="266"/>
            <ac:spMk id="11" creationId="{94023EA1-CB81-0C10-B776-872983376A1A}"/>
          </ac:spMkLst>
        </pc:spChg>
        <pc:spChg chg="mod">
          <ac:chgData name="A/D/COM - LESOUDIER Valentine" userId="eec83313-35cf-420c-b613-517d1b43f7f5" providerId="ADAL" clId="{0D77FCEB-46CC-442F-B725-21DE6A186CAD}" dt="2025-03-13T10:36:34.162" v="399" actId="20577"/>
          <ac:spMkLst>
            <pc:docMk/>
            <pc:sldMk cId="1216058777" sldId="266"/>
            <ac:spMk id="43" creationId="{D4AEB4AB-8A13-4BF5-EB2B-09753FF79399}"/>
          </ac:spMkLst>
        </pc:spChg>
      </pc:sldChg>
      <pc:sldChg chg="add del">
        <pc:chgData name="A/D/COM - LESOUDIER Valentine" userId="eec83313-35cf-420c-b613-517d1b43f7f5" providerId="ADAL" clId="{0D77FCEB-46CC-442F-B725-21DE6A186CAD}" dt="2025-03-25T15:40:45.388" v="558"/>
        <pc:sldMkLst>
          <pc:docMk/>
          <pc:sldMk cId="4193701807" sldId="279"/>
        </pc:sldMkLst>
      </pc:sldChg>
      <pc:sldChg chg="modSp mod">
        <pc:chgData name="A/D/COM - LESOUDIER Valentine" userId="eec83313-35cf-420c-b613-517d1b43f7f5" providerId="ADAL" clId="{0D77FCEB-46CC-442F-B725-21DE6A186CAD}" dt="2025-03-17T17:09:09.964" v="446" actId="18131"/>
        <pc:sldMkLst>
          <pc:docMk/>
          <pc:sldMk cId="3784384232" sldId="285"/>
        </pc:sldMkLst>
        <pc:picChg chg="mod modCrop">
          <ac:chgData name="A/D/COM - LESOUDIER Valentine" userId="eec83313-35cf-420c-b613-517d1b43f7f5" providerId="ADAL" clId="{0D77FCEB-46CC-442F-B725-21DE6A186CAD}" dt="2025-03-17T17:09:09.964" v="446" actId="18131"/>
          <ac:picMkLst>
            <pc:docMk/>
            <pc:sldMk cId="3784384232" sldId="285"/>
            <ac:picMk id="15" creationId="{E5A35C26-CFD3-9E22-5A83-7EC74E4C3ED4}"/>
          </ac:picMkLst>
        </pc:picChg>
      </pc:sldChg>
      <pc:sldChg chg="addSp modSp add del mod">
        <pc:chgData name="A/D/COM - LESOUDIER Valentine" userId="eec83313-35cf-420c-b613-517d1b43f7f5" providerId="ADAL" clId="{0D77FCEB-46CC-442F-B725-21DE6A186CAD}" dt="2025-03-25T15:40:45.388" v="558"/>
        <pc:sldMkLst>
          <pc:docMk/>
          <pc:sldMk cId="3861269005" sldId="293"/>
        </pc:sldMkLst>
        <pc:spChg chg="add mod">
          <ac:chgData name="A/D/COM - LESOUDIER Valentine" userId="eec83313-35cf-420c-b613-517d1b43f7f5" providerId="ADAL" clId="{0D77FCEB-46CC-442F-B725-21DE6A186CAD}" dt="2025-03-13T09:39:46.649" v="66" actId="123"/>
          <ac:spMkLst>
            <pc:docMk/>
            <pc:sldMk cId="3861269005" sldId="293"/>
            <ac:spMk id="3" creationId="{6A917495-02F9-90A1-CD0F-ED12BB870B35}"/>
          </ac:spMkLst>
        </pc:spChg>
        <pc:picChg chg="add mod">
          <ac:chgData name="A/D/COM - LESOUDIER Valentine" userId="eec83313-35cf-420c-b613-517d1b43f7f5" providerId="ADAL" clId="{0D77FCEB-46CC-442F-B725-21DE6A186CAD}" dt="2025-03-13T09:39:56.947" v="68" actId="1076"/>
          <ac:picMkLst>
            <pc:docMk/>
            <pc:sldMk cId="3861269005" sldId="293"/>
            <ac:picMk id="5" creationId="{E2494E04-077D-EB64-054E-BB6761C3B3A1}"/>
          </ac:picMkLst>
        </pc:picChg>
      </pc:sldChg>
      <pc:sldChg chg="modSp mod">
        <pc:chgData name="A/D/COM - LESOUDIER Valentine" userId="eec83313-35cf-420c-b613-517d1b43f7f5" providerId="ADAL" clId="{0D77FCEB-46CC-442F-B725-21DE6A186CAD}" dt="2025-02-25T10:04:02.537" v="22" actId="404"/>
        <pc:sldMkLst>
          <pc:docMk/>
          <pc:sldMk cId="2963824644" sldId="297"/>
        </pc:sldMkLst>
        <pc:spChg chg="mod">
          <ac:chgData name="A/D/COM - LESOUDIER Valentine" userId="eec83313-35cf-420c-b613-517d1b43f7f5" providerId="ADAL" clId="{0D77FCEB-46CC-442F-B725-21DE6A186CAD}" dt="2025-02-25T10:04:02.537" v="22" actId="404"/>
          <ac:spMkLst>
            <pc:docMk/>
            <pc:sldMk cId="2963824644" sldId="297"/>
            <ac:spMk id="8" creationId="{179F354C-A771-181D-3F43-E7B2E9745FC6}"/>
          </ac:spMkLst>
        </pc:spChg>
      </pc:sldChg>
      <pc:sldChg chg="addSp delSp modSp mod">
        <pc:chgData name="A/D/COM - LESOUDIER Valentine" userId="eec83313-35cf-420c-b613-517d1b43f7f5" providerId="ADAL" clId="{0D77FCEB-46CC-442F-B725-21DE6A186CAD}" dt="2025-03-17T17:06:19.813" v="444" actId="478"/>
        <pc:sldMkLst>
          <pc:docMk/>
          <pc:sldMk cId="4240272244" sldId="315"/>
        </pc:sldMkLst>
        <pc:picChg chg="add mod ord modCrop">
          <ac:chgData name="A/D/COM - LESOUDIER Valentine" userId="eec83313-35cf-420c-b613-517d1b43f7f5" providerId="ADAL" clId="{0D77FCEB-46CC-442F-B725-21DE6A186CAD}" dt="2025-03-17T17:06:18.630" v="443" actId="167"/>
          <ac:picMkLst>
            <pc:docMk/>
            <pc:sldMk cId="4240272244" sldId="315"/>
            <ac:picMk id="7" creationId="{6C7D2BA9-751A-B160-9D6C-FD51B39E7C0A}"/>
          </ac:picMkLst>
        </pc:picChg>
      </pc:sldChg>
      <pc:sldChg chg="modSp add del mod">
        <pc:chgData name="A/D/COM - LESOUDIER Valentine" userId="eec83313-35cf-420c-b613-517d1b43f7f5" providerId="ADAL" clId="{0D77FCEB-46CC-442F-B725-21DE6A186CAD}" dt="2025-03-13T09:40:25.134" v="100" actId="47"/>
        <pc:sldMkLst>
          <pc:docMk/>
          <pc:sldMk cId="888208196" sldId="316"/>
        </pc:sldMkLst>
      </pc:sldChg>
      <pc:sldChg chg="addSp modSp add mod ord">
        <pc:chgData name="A/D/COM - LESOUDIER Valentine" userId="eec83313-35cf-420c-b613-517d1b43f7f5" providerId="ADAL" clId="{0D77FCEB-46CC-442F-B725-21DE6A186CAD}" dt="2025-03-17T17:05:08.041" v="438" actId="18131"/>
        <pc:sldMkLst>
          <pc:docMk/>
          <pc:sldMk cId="1434178761" sldId="316"/>
        </pc:sldMkLst>
        <pc:spChg chg="mod">
          <ac:chgData name="A/D/COM - LESOUDIER Valentine" userId="eec83313-35cf-420c-b613-517d1b43f7f5" providerId="ADAL" clId="{0D77FCEB-46CC-442F-B725-21DE6A186CAD}" dt="2025-03-13T09:40:43.951" v="132" actId="14100"/>
          <ac:spMkLst>
            <pc:docMk/>
            <pc:sldMk cId="1434178761" sldId="316"/>
            <ac:spMk id="5" creationId="{CA310A7B-12F5-9102-E5CC-856974456079}"/>
          </ac:spMkLst>
        </pc:spChg>
        <pc:spChg chg="mod">
          <ac:chgData name="A/D/COM - LESOUDIER Valentine" userId="eec83313-35cf-420c-b613-517d1b43f7f5" providerId="ADAL" clId="{0D77FCEB-46CC-442F-B725-21DE6A186CAD}" dt="2025-03-13T09:41:19.632" v="253" actId="20577"/>
          <ac:spMkLst>
            <pc:docMk/>
            <pc:sldMk cId="1434178761" sldId="316"/>
            <ac:spMk id="6" creationId="{16BF1492-2692-DF97-5D1D-AD31BC445AF4}"/>
          </ac:spMkLst>
        </pc:spChg>
        <pc:picChg chg="add mod modCrop">
          <ac:chgData name="A/D/COM - LESOUDIER Valentine" userId="eec83313-35cf-420c-b613-517d1b43f7f5" providerId="ADAL" clId="{0D77FCEB-46CC-442F-B725-21DE6A186CAD}" dt="2025-03-17T17:05:08.041" v="438" actId="18131"/>
          <ac:picMkLst>
            <pc:docMk/>
            <pc:sldMk cId="1434178761" sldId="316"/>
            <ac:picMk id="3" creationId="{194AA8FF-12D6-E435-0719-43A712B8F742}"/>
          </ac:picMkLst>
        </pc:picChg>
      </pc:sldChg>
      <pc:sldChg chg="addSp delSp modSp add mod">
        <pc:chgData name="A/D/COM - LESOUDIER Valentine" userId="eec83313-35cf-420c-b613-517d1b43f7f5" providerId="ADAL" clId="{0D77FCEB-46CC-442F-B725-21DE6A186CAD}" dt="2025-03-18T16:06:42.511" v="556" actId="20577"/>
        <pc:sldMkLst>
          <pc:docMk/>
          <pc:sldMk cId="1961377457" sldId="317"/>
        </pc:sldMkLst>
        <pc:spChg chg="mod">
          <ac:chgData name="A/D/COM - LESOUDIER Valentine" userId="eec83313-35cf-420c-b613-517d1b43f7f5" providerId="ADAL" clId="{0D77FCEB-46CC-442F-B725-21DE6A186CAD}" dt="2025-03-17T17:10:47.555" v="476" actId="403"/>
          <ac:spMkLst>
            <pc:docMk/>
            <pc:sldMk cId="1961377457" sldId="317"/>
            <ac:spMk id="2" creationId="{6B535B7E-A0EE-4904-9F8E-636234DBD7EE}"/>
          </ac:spMkLst>
        </pc:spChg>
        <pc:spChg chg="mod">
          <ac:chgData name="A/D/COM - LESOUDIER Valentine" userId="eec83313-35cf-420c-b613-517d1b43f7f5" providerId="ADAL" clId="{0D77FCEB-46CC-442F-B725-21DE6A186CAD}" dt="2025-03-18T16:06:42.511" v="556" actId="20577"/>
          <ac:spMkLst>
            <pc:docMk/>
            <pc:sldMk cId="1961377457" sldId="317"/>
            <ac:spMk id="3" creationId="{B52CC68D-D53C-0E4E-45D1-FDA2CE748C55}"/>
          </ac:spMkLst>
        </pc:spChg>
        <pc:picChg chg="add mod ord modCrop">
          <ac:chgData name="A/D/COM - LESOUDIER Valentine" userId="eec83313-35cf-420c-b613-517d1b43f7f5" providerId="ADAL" clId="{0D77FCEB-46CC-442F-B725-21DE6A186CAD}" dt="2025-03-17T17:13:47.531" v="552" actId="167"/>
          <ac:picMkLst>
            <pc:docMk/>
            <pc:sldMk cId="1961377457" sldId="317"/>
            <ac:picMk id="6" creationId="{539966F0-6B3E-B497-B73D-A57C19755785}"/>
          </ac:picMkLst>
        </pc:picChg>
      </pc:sldChg>
    </pc:docChg>
  </pc:docChgLst>
  <pc:docChgLst>
    <pc:chgData name="A/D/COM - LESOUDIER Valentine" userId="eec83313-35cf-420c-b613-517d1b43f7f5" providerId="ADAL" clId="{FACA6BE8-28E0-464C-A36C-4879A4DE8EF2}"/>
    <pc:docChg chg="custSel modSld">
      <pc:chgData name="A/D/COM - LESOUDIER Valentine" userId="eec83313-35cf-420c-b613-517d1b43f7f5" providerId="ADAL" clId="{FACA6BE8-28E0-464C-A36C-4879A4DE8EF2}" dt="2025-01-22T09:43:50.835" v="8" actId="478"/>
      <pc:docMkLst>
        <pc:docMk/>
      </pc:docMkLst>
      <pc:sldChg chg="delSp mod">
        <pc:chgData name="A/D/COM - LESOUDIER Valentine" userId="eec83313-35cf-420c-b613-517d1b43f7f5" providerId="ADAL" clId="{FACA6BE8-28E0-464C-A36C-4879A4DE8EF2}" dt="2025-01-22T09:43:50.835" v="8" actId="478"/>
        <pc:sldMkLst>
          <pc:docMk/>
          <pc:sldMk cId="3511286498" sldId="265"/>
        </pc:sldMkLst>
      </pc:sldChg>
      <pc:sldChg chg="delSp mod">
        <pc:chgData name="A/D/COM - LESOUDIER Valentine" userId="eec83313-35cf-420c-b613-517d1b43f7f5" providerId="ADAL" clId="{FACA6BE8-28E0-464C-A36C-4879A4DE8EF2}" dt="2025-01-22T09:41:56.101" v="6" actId="478"/>
        <pc:sldMkLst>
          <pc:docMk/>
          <pc:sldMk cId="3861269005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DBC8-1DE3-4515-ACD0-CFF8A8E2C9F2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60953-E5BC-4E65-99A6-4274A1C15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40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0953-E5BC-4E65-99A6-4274A1C15E9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10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97D29-B1A3-B736-8DD0-7277C0B3F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F1774D-2DC8-D0C8-4150-342E32863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696784-544B-33E2-AA5F-DAD3F09E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ABE34D-FE66-F444-D3BE-59D93C1D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47A243-937D-8A26-86F1-E61E77A1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40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B182F-83A0-EE11-058D-CF1A9FC3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90820B-7BDD-B7E4-CE32-94175BDF8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7260B-FC76-57BC-6177-1BA969EE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6CE2C9-F3D7-C4EC-90E1-AD03EA79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E7663C-575E-D5A1-55FB-506D2ECF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87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6B53EE2-F1DE-32E8-21DE-17C83A424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BCF942-3B98-7741-E5E6-C5B591C6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962A6E-1CE6-C5E0-B62F-432010BD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E6AB6C-0004-FF9B-F6F8-5D995D29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993CDD-06FE-549D-93F8-9B559F72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18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la présentation ENSM">
    <p:bg>
      <p:bgPr>
        <a:solidFill>
          <a:srgbClr val="133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E2A0A-7A2E-E98D-AA2A-52667583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2A29-7F51-47B1-A553-757E5E24E186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A12246-1131-D668-92B4-F35F2FBD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92E42C-559D-283A-350F-E4A74186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46C0-5F22-46F3-91D2-73C5768A41AE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C5CE42B-8BEE-6534-B359-7B2F7E2A18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897014"/>
            <a:ext cx="9144000" cy="153198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15E69632-A43F-4832-90C0-75DFDDCF98AB}"/>
              </a:ext>
            </a:extLst>
          </p:cNvPr>
          <p:cNvGrpSpPr/>
          <p:nvPr userDrawn="1"/>
        </p:nvGrpSpPr>
        <p:grpSpPr>
          <a:xfrm>
            <a:off x="3183997" y="3429000"/>
            <a:ext cx="5824005" cy="123776"/>
            <a:chOff x="0" y="0"/>
            <a:chExt cx="1533894" cy="32600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7E3B059D-DA4E-D155-2585-81A296A01710}"/>
                </a:ext>
              </a:extLst>
            </p:cNvPr>
            <p:cNvSpPr/>
            <p:nvPr/>
          </p:nvSpPr>
          <p:spPr>
            <a:xfrm>
              <a:off x="0" y="0"/>
              <a:ext cx="1533894" cy="32600"/>
            </a:xfrm>
            <a:custGeom>
              <a:avLst/>
              <a:gdLst/>
              <a:ahLst/>
              <a:cxnLst/>
              <a:rect l="l" t="t" r="r" b="b"/>
              <a:pathLst>
                <a:path w="1533894" h="32600">
                  <a:moveTo>
                    <a:pt x="0" y="0"/>
                  </a:moveTo>
                  <a:lnTo>
                    <a:pt x="1533894" y="0"/>
                  </a:lnTo>
                  <a:lnTo>
                    <a:pt x="1533894" y="32600"/>
                  </a:lnTo>
                  <a:lnTo>
                    <a:pt x="0" y="32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899A46FB-D4A1-C0D3-3FB0-474CC86E59F5}"/>
                </a:ext>
              </a:extLst>
            </p:cNvPr>
            <p:cNvSpPr txBox="1"/>
            <p:nvPr/>
          </p:nvSpPr>
          <p:spPr>
            <a:xfrm>
              <a:off x="0" y="-66675"/>
              <a:ext cx="1533894" cy="99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5"/>
                </a:lnSpc>
              </a:pPr>
              <a:endParaRPr/>
            </a:p>
          </p:txBody>
        </p:sp>
      </p:grp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9352248B-C18D-9283-4BDF-DF7642DF44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3952826"/>
            <a:ext cx="9144000" cy="1408162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80256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5EB6B-7B75-9B09-A0D2-0301E5CA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C6CB8-36D6-8014-8113-48AC83460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A59B35-F139-F7E9-7722-7897CA0C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EA43D0-A683-D164-8954-5FE4F495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FC4AD8-A5B3-C852-0FF4-A97DFE23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BE2F6-212B-3F19-6ECA-2C2FE520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46C9D9-9D25-55DB-02C8-EA35C01D1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4E5646-7BAD-09E6-CBCE-996BCB30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5B380E-DB5C-1AD4-7045-5A57A6DB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87080F-319B-22F6-8B86-47C7A8E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15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91045-06F9-37F1-9B0A-8255AADF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A040E3-FA0B-D908-D863-70B17DB2C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271B69-026E-A13E-CE57-C86DDE23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760616-C79B-EC1D-16F9-A80930A1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51E21E-E30F-0559-EA80-670E3994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A72A12-4ED0-8003-C109-CCE42454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69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3BC188-F526-F82D-C48C-55672841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C4F1D6-737F-9D6B-ED7D-466132CD5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CB50DF-65D5-A6B5-453A-1AA4FD14A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6FCC0F-1CF5-8967-D6AB-31E6389A2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23BC87-25A7-9EB3-0F02-DB189FD0F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D06AFD5-205E-9125-EF21-3856E92E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15658E-3C10-76A5-31F2-472F6849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6155409-2214-8DC0-5A76-9E8917D9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09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FFC27-B436-2B5F-3EC9-9281073A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6A4557-E7A5-A377-D94F-133D4820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D9E961-7AE6-97E7-29C7-3791A49C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7421F2-FB54-7DBC-0496-86AC6783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38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416F80-C65F-5149-B766-40446EB3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37AEAD-8F02-8B0C-2B64-7C600F18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25CBE-7B83-DC08-98B3-3B5226CE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17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779A8-DF54-E725-B306-160FE7AD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7F5802-0B8D-B1F2-5C45-BD995FF05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22DBB6-FF8D-DECA-D323-409FE768E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95B499-097E-1D99-C2D7-BA4B2551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896551-64A0-B063-A7D0-4CF0B857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749EC5-BA1C-18B0-3DDA-F129B199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38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C8D353-3FB4-A452-8BEB-BC09A2F8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3B1CB0-BF80-8A56-8536-DC69BCCFA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707D22-E5DA-EF57-A01E-D2C66FEA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7EF37F-DDDC-DBF0-3C45-3541911C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A51C0-AED5-56DE-A109-FC30586A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CDB5A2-2C40-5FE7-ABF5-ADCAFD21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29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F5A060-DC25-5A3B-50B0-419786FA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DBF619-2569-DE13-3252-37F6365F6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702E1-3152-BF39-6721-BC2E991D8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EE7F4-A936-46D9-AFAC-E75083F99A55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D5CCF5-313B-FA9C-8E9F-95B49E9EC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C86D08-02A7-F247-9B8A-6F8848B67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7FCC78-79E1-46C3-8B4E-9B42EB92D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16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s://www.parcoursup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supmaritime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320CF416-49EA-A2FB-A169-C7561BFD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49" y="2364799"/>
            <a:ext cx="9396902" cy="22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1829E6B-9668-91A2-2E37-CA951617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SAINT-MALO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C32FABB-8376-FB1E-2CAA-11EBF39B9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41537"/>
            <a:ext cx="52578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 FORMATION INITIALE</a:t>
            </a:r>
          </a:p>
          <a:p>
            <a:pPr>
              <a:lnSpc>
                <a:spcPct val="170000"/>
              </a:lnSpc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OCMI</a:t>
            </a: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Officier Chef Mécanicien Illimité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Cursus sur 4 ans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Licence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d’élèves : 151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8B13EE-3502-9FAA-070F-750F68970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" b="1087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pic>
        <p:nvPicPr>
          <p:cNvPr id="7" name="Image 6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2222F845-097A-459C-9A99-5E1AF7CF1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3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74E38-0441-5509-12AC-2CF71A186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78FF0BC-3971-7C31-A28D-A1DD2DB8CAB2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4F648F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A310A7B-12F5-9102-E5CC-85697445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6174658" cy="1325563"/>
          </a:xfrm>
        </p:spPr>
        <p:txBody>
          <a:bodyPr>
            <a:normAutofit/>
          </a:bodyPr>
          <a:lstStyle/>
          <a:p>
            <a:r>
              <a:rPr lang="fr-FR" sz="3200" b="1">
                <a:solidFill>
                  <a:srgbClr val="19346D"/>
                </a:solidFill>
                <a:latin typeface="Arial" pitchFamily="34"/>
                <a:cs typeface="Arial" pitchFamily="34"/>
              </a:rPr>
              <a:t>LYCÉE MARITIME DE BASTIA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6BF1492-2692-DF97-5D1D-AD31BC44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52421"/>
            <a:ext cx="6174658" cy="521342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FR" sz="20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FORMATION INITIALE</a:t>
            </a:r>
          </a:p>
          <a:p>
            <a:pPr>
              <a:lnSpc>
                <a:spcPct val="170000"/>
              </a:lnSpc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OCQPI </a:t>
            </a: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Officier Chef de Quart Passerelle Internationale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Cursus en 3 ans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premières années sur le site du LPM de Bastia puis la dernière année sur le site ENSM du Havre ou de Marseille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Licence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d’élèves : 26</a:t>
            </a:r>
          </a:p>
        </p:txBody>
      </p:sp>
      <p:pic>
        <p:nvPicPr>
          <p:cNvPr id="7" name="Image 6" descr="Une image contenant ciel, bâtiment, plein air, Bâtiment commercial&#10;&#10;Description générée automatiquement">
            <a:extLst>
              <a:ext uri="{FF2B5EF4-FFF2-40B4-BE49-F238E27FC236}">
                <a16:creationId xmlns:a16="http://schemas.microsoft.com/office/drawing/2014/main" id="{7DD1ADF4-B976-C100-02CA-FE97801CF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r="42229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pic>
        <p:nvPicPr>
          <p:cNvPr id="8" name="Image 7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5A290FD3-FF3C-2F8D-46D2-7F9E8AF4C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94AA8FF-12D6-E435-0719-43A712B8F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7083" r="41336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7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466" y="-15873"/>
            <a:ext cx="5257800" cy="1325563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9346D"/>
                </a:solidFill>
                <a:latin typeface="Arial" pitchFamily="34"/>
                <a:cs typeface="Arial" pitchFamily="34"/>
              </a:rPr>
              <a:t>INGÉNIEUR ENSM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536" y="2233153"/>
            <a:ext cx="5652329" cy="36671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2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NAVIGANT – DESMM  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Diplôme Etudes Supérieures Marine Marchande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embarqués à bord de navires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le semestre 7 complet durant la 4</a:t>
            </a:r>
            <a:r>
              <a:rPr lang="fr-FR" sz="1800" baseline="300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: Marseille 3 ans + Le Havre 2 ans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5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2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GÉNIE MARITIME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 Gestion du Navire (EGN)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Déploiement et Maintenance des systèmes Offshore (DMO)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en entreprise dont le semestre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complet en fin de 5</a:t>
            </a:r>
            <a:r>
              <a:rPr lang="fr-FR" sz="1800" baseline="300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: Nantes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C778FF-4934-07B6-AEF2-E9A837695789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53B39A0-F521-8A24-EA5A-666A31364057}"/>
              </a:ext>
            </a:extLst>
          </p:cNvPr>
          <p:cNvSpPr>
            <a:spLocks/>
          </p:cNvSpPr>
          <p:nvPr/>
        </p:nvSpPr>
        <p:spPr>
          <a:xfrm>
            <a:off x="2325682" y="5449964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9" name="Connecteur droit 20">
            <a:extLst>
              <a:ext uri="{FF2B5EF4-FFF2-40B4-BE49-F238E27FC236}">
                <a16:creationId xmlns:a16="http://schemas.microsoft.com/office/drawing/2014/main" id="{332AF3A7-60E5-4619-72B5-4DF2792E815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8242" y="2254989"/>
            <a:ext cx="3735" cy="1545142"/>
          </a:xfrm>
          <a:prstGeom prst="line">
            <a:avLst/>
          </a:prstGeom>
          <a:noFill/>
          <a:ln w="25400" algn="ctr">
            <a:solidFill>
              <a:schemeClr val="bg2">
                <a:lumMod val="90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15730BB-E899-AC72-7FC5-B217DB60DBC6}"/>
              </a:ext>
            </a:extLst>
          </p:cNvPr>
          <p:cNvSpPr txBox="1"/>
          <p:nvPr/>
        </p:nvSpPr>
        <p:spPr bwMode="auto">
          <a:xfrm>
            <a:off x="1089881" y="1977882"/>
            <a:ext cx="148513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HAVRE</a:t>
            </a:r>
          </a:p>
        </p:txBody>
      </p:sp>
      <p:cxnSp>
        <p:nvCxnSpPr>
          <p:cNvPr id="11" name="Connecteur droit 6">
            <a:extLst>
              <a:ext uri="{FF2B5EF4-FFF2-40B4-BE49-F238E27FC236}">
                <a16:creationId xmlns:a16="http://schemas.microsoft.com/office/drawing/2014/main" id="{8A451382-20B2-3EDC-4C23-66EED8DE92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6672" y="3997093"/>
            <a:ext cx="10638" cy="1812872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ZoneTexte 17">
            <a:extLst>
              <a:ext uri="{FF2B5EF4-FFF2-40B4-BE49-F238E27FC236}">
                <a16:creationId xmlns:a16="http://schemas.microsoft.com/office/drawing/2014/main" id="{570163D9-6C69-D6D3-2815-00CCD840D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7" y="4820616"/>
            <a:ext cx="1242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MARSEILLE</a:t>
            </a:r>
          </a:p>
        </p:txBody>
      </p:sp>
      <p:cxnSp>
        <p:nvCxnSpPr>
          <p:cNvPr id="13" name="Connecteur droit 6">
            <a:extLst>
              <a:ext uri="{FF2B5EF4-FFF2-40B4-BE49-F238E27FC236}">
                <a16:creationId xmlns:a16="http://schemas.microsoft.com/office/drawing/2014/main" id="{DA3AC56E-8F64-15D6-439C-092A2E50A6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2718" y="2376368"/>
            <a:ext cx="0" cy="1958575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ZoneTexte 17">
            <a:extLst>
              <a:ext uri="{FF2B5EF4-FFF2-40B4-BE49-F238E27FC236}">
                <a16:creationId xmlns:a16="http://schemas.microsoft.com/office/drawing/2014/main" id="{8EFFF479-96ED-2045-BE41-53ACA0B9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212" y="1977882"/>
            <a:ext cx="9776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NANTES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0958F17-A149-6EE4-5E91-D58CAE252365}"/>
              </a:ext>
            </a:extLst>
          </p:cNvPr>
          <p:cNvSpPr>
            <a:spLocks/>
          </p:cNvSpPr>
          <p:nvPr/>
        </p:nvSpPr>
        <p:spPr>
          <a:xfrm>
            <a:off x="2325682" y="4708172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912F7FF-9C6F-0E0A-F68F-1307406621B9}"/>
              </a:ext>
            </a:extLst>
          </p:cNvPr>
          <p:cNvSpPr>
            <a:spLocks/>
          </p:cNvSpPr>
          <p:nvPr/>
        </p:nvSpPr>
        <p:spPr>
          <a:xfrm>
            <a:off x="2325682" y="3966378"/>
            <a:ext cx="986961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C438DD5-C67B-FDD0-566A-851CFE482044}"/>
              </a:ext>
            </a:extLst>
          </p:cNvPr>
          <p:cNvSpPr>
            <a:spLocks/>
          </p:cNvSpPr>
          <p:nvPr/>
        </p:nvSpPr>
        <p:spPr>
          <a:xfrm>
            <a:off x="3108594" y="3057291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GM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072AC2C-FCCA-AF0D-92DF-FA80A454BD30}"/>
              </a:ext>
            </a:extLst>
          </p:cNvPr>
          <p:cNvSpPr>
            <a:spLocks/>
          </p:cNvSpPr>
          <p:nvPr/>
        </p:nvSpPr>
        <p:spPr>
          <a:xfrm>
            <a:off x="3108594" y="2315503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GM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EED0E3F-CC1C-F7B2-9057-25634430B4CB}"/>
              </a:ext>
            </a:extLst>
          </p:cNvPr>
          <p:cNvSpPr>
            <a:spLocks/>
          </p:cNvSpPr>
          <p:nvPr/>
        </p:nvSpPr>
        <p:spPr>
          <a:xfrm>
            <a:off x="1315012" y="3057291"/>
            <a:ext cx="1260000" cy="36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NAV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EBE9502-B040-C4C6-01B5-C1B861A798F4}"/>
              </a:ext>
            </a:extLst>
          </p:cNvPr>
          <p:cNvSpPr>
            <a:spLocks/>
          </p:cNvSpPr>
          <p:nvPr/>
        </p:nvSpPr>
        <p:spPr>
          <a:xfrm>
            <a:off x="1315012" y="2315503"/>
            <a:ext cx="1260000" cy="3600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NAV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81B18BD-3401-6B6B-1FD6-8D3F0EC24697}"/>
              </a:ext>
            </a:extLst>
          </p:cNvPr>
          <p:cNvSpPr>
            <a:spLocks/>
          </p:cNvSpPr>
          <p:nvPr/>
        </p:nvSpPr>
        <p:spPr>
          <a:xfrm>
            <a:off x="3542718" y="3966378"/>
            <a:ext cx="937121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8625F61-2399-CEF1-1047-0B03FDF6F13F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V="1">
            <a:off x="2819163" y="5068173"/>
            <a:ext cx="0" cy="3817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8B4A2D1-3969-B2B4-4E66-D03519F1CEC6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2819163" y="4326379"/>
            <a:ext cx="0" cy="381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0937BBFC-F3AE-F53D-A662-B9B81AD4ED11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rot="16200000" flipV="1">
            <a:off x="2107545" y="3254759"/>
            <a:ext cx="549087" cy="874151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18BF91D-FFC1-304E-DD5D-9C41949E33E9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011279" y="3387298"/>
            <a:ext cx="0" cy="5790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1133CC0-94B0-7F67-0FBC-B9CF4C470CB6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3738594" y="2675504"/>
            <a:ext cx="0" cy="3817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017B266-E425-2768-848F-D23155C34543}"/>
              </a:ext>
            </a:extLst>
          </p:cNvPr>
          <p:cNvCxnSpPr>
            <a:cxnSpLocks/>
            <a:stCxn id="19" idx="0"/>
            <a:endCxn id="20" idx="2"/>
          </p:cNvCxnSpPr>
          <p:nvPr/>
        </p:nvCxnSpPr>
        <p:spPr>
          <a:xfrm flipV="1">
            <a:off x="1945012" y="2675504"/>
            <a:ext cx="0" cy="3817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A8451B0-8793-9BFE-9AFB-79451C59F10C}"/>
              </a:ext>
            </a:extLst>
          </p:cNvPr>
          <p:cNvSpPr/>
          <p:nvPr/>
        </p:nvSpPr>
        <p:spPr>
          <a:xfrm>
            <a:off x="264324" y="2152920"/>
            <a:ext cx="977685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DESMM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77A1E15-7307-70D7-6141-7A39EBA1020C}"/>
              </a:ext>
            </a:extLst>
          </p:cNvPr>
          <p:cNvCxnSpPr>
            <a:cxnSpLocks/>
          </p:cNvCxnSpPr>
          <p:nvPr/>
        </p:nvCxnSpPr>
        <p:spPr>
          <a:xfrm flipH="1">
            <a:off x="1242009" y="2294820"/>
            <a:ext cx="28316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6847309-73FD-4FE0-FA23-F021533CDFD0}"/>
              </a:ext>
            </a:extLst>
          </p:cNvPr>
          <p:cNvGrpSpPr/>
          <p:nvPr/>
        </p:nvGrpSpPr>
        <p:grpSpPr>
          <a:xfrm>
            <a:off x="510318" y="422794"/>
            <a:ext cx="4140000" cy="1147389"/>
            <a:chOff x="7695850" y="596965"/>
            <a:chExt cx="4140000" cy="1147389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8277770C-5CB8-37BF-3C9B-D56940E14500}"/>
                </a:ext>
              </a:extLst>
            </p:cNvPr>
            <p:cNvSpPr/>
            <p:nvPr/>
          </p:nvSpPr>
          <p:spPr>
            <a:xfrm>
              <a:off x="7695850" y="596965"/>
              <a:ext cx="4140000" cy="114738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INGÉNIEUR ENSM</a:t>
              </a:r>
            </a:p>
          </p:txBody>
        </p:sp>
        <p:pic>
          <p:nvPicPr>
            <p:cNvPr id="33" name="Image 32" descr="Une image contenant texte, capture d’écran, Police, Bleu électrique&#10;&#10;Description générée automatiquement">
              <a:extLst>
                <a:ext uri="{FF2B5EF4-FFF2-40B4-BE49-F238E27FC236}">
                  <a16:creationId xmlns:a16="http://schemas.microsoft.com/office/drawing/2014/main" id="{9B6B8145-48DA-3803-11F7-A415F1EC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06612" y="769935"/>
              <a:ext cx="653790" cy="751858"/>
            </a:xfrm>
            <a:prstGeom prst="rect">
              <a:avLst/>
            </a:prstGeom>
          </p:spPr>
        </p:pic>
        <p:pic>
          <p:nvPicPr>
            <p:cNvPr id="34" name="Image 33" descr="Une image contenant texte, Police, capture d’écran, Bleu électrique&#10;&#10;Description générée automatiquement">
              <a:extLst>
                <a:ext uri="{FF2B5EF4-FFF2-40B4-BE49-F238E27FC236}">
                  <a16:creationId xmlns:a16="http://schemas.microsoft.com/office/drawing/2014/main" id="{24269F14-6091-3ED0-7200-9F23023EB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1374" y="780891"/>
              <a:ext cx="653791" cy="751859"/>
            </a:xfrm>
            <a:prstGeom prst="rect">
              <a:avLst/>
            </a:prstGeom>
          </p:spPr>
        </p:pic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0580853E-5DF6-D1E8-F3CC-9421AE95E84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06172" y="5925657"/>
            <a:ext cx="2253092" cy="80548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A727EFB-9295-5DCA-B1A7-16E117797F76}"/>
              </a:ext>
            </a:extLst>
          </p:cNvPr>
          <p:cNvSpPr/>
          <p:nvPr/>
        </p:nvSpPr>
        <p:spPr>
          <a:xfrm>
            <a:off x="303500" y="3800131"/>
            <a:ext cx="938510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DEO1MM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CF71402-9142-9306-5638-91A25A64E656}"/>
              </a:ext>
            </a:extLst>
          </p:cNvPr>
          <p:cNvCxnSpPr>
            <a:cxnSpLocks/>
            <a:endCxn id="36" idx="3"/>
          </p:cNvCxnSpPr>
          <p:nvPr/>
        </p:nvCxnSpPr>
        <p:spPr>
          <a:xfrm flipH="1" flipV="1">
            <a:off x="1242010" y="3980131"/>
            <a:ext cx="860708" cy="539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C6926752-6B82-650B-A7C4-1F45CB5DF8BF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5400000" flipH="1" flipV="1">
            <a:off x="3004335" y="3232120"/>
            <a:ext cx="549086" cy="919431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EF697A4-628B-C10A-BC5C-E3C13C207FD2}"/>
              </a:ext>
            </a:extLst>
          </p:cNvPr>
          <p:cNvCxnSpPr>
            <a:cxnSpLocks/>
          </p:cNvCxnSpPr>
          <p:nvPr/>
        </p:nvCxnSpPr>
        <p:spPr>
          <a:xfrm flipH="1" flipV="1">
            <a:off x="3522322" y="5798794"/>
            <a:ext cx="301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C0A97F0-E294-192A-E699-D62EAA987B4B}"/>
              </a:ext>
            </a:extLst>
          </p:cNvPr>
          <p:cNvCxnSpPr>
            <a:cxnSpLocks/>
          </p:cNvCxnSpPr>
          <p:nvPr/>
        </p:nvCxnSpPr>
        <p:spPr>
          <a:xfrm flipH="1" flipV="1">
            <a:off x="4621081" y="431065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2F7ECDF-5543-F4ED-61E4-F85C687D05FD}"/>
              </a:ext>
            </a:extLst>
          </p:cNvPr>
          <p:cNvCxnSpPr>
            <a:cxnSpLocks/>
          </p:cNvCxnSpPr>
          <p:nvPr/>
        </p:nvCxnSpPr>
        <p:spPr>
          <a:xfrm flipH="1" flipV="1">
            <a:off x="4639011" y="338729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E6C2660-B01B-6E26-CAE0-45568E2B24F3}"/>
              </a:ext>
            </a:extLst>
          </p:cNvPr>
          <p:cNvCxnSpPr>
            <a:cxnSpLocks/>
          </p:cNvCxnSpPr>
          <p:nvPr/>
        </p:nvCxnSpPr>
        <p:spPr>
          <a:xfrm flipH="1" flipV="1">
            <a:off x="3520612" y="5057345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itre 1">
            <a:extLst>
              <a:ext uri="{FF2B5EF4-FFF2-40B4-BE49-F238E27FC236}">
                <a16:creationId xmlns:a16="http://schemas.microsoft.com/office/drawing/2014/main" id="{39651BB8-313C-C07E-0C0D-A81ED80AB4E7}"/>
              </a:ext>
            </a:extLst>
          </p:cNvPr>
          <p:cNvSpPr txBox="1">
            <a:spLocks/>
          </p:cNvSpPr>
          <p:nvPr/>
        </p:nvSpPr>
        <p:spPr>
          <a:xfrm>
            <a:off x="5596466" y="646909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FORMATION INITIALE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4A0CB71-04F9-E908-D133-A468A639ACA0}"/>
              </a:ext>
            </a:extLst>
          </p:cNvPr>
          <p:cNvSpPr txBox="1"/>
          <p:nvPr/>
        </p:nvSpPr>
        <p:spPr>
          <a:xfrm>
            <a:off x="5545666" y="16430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F64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diplôme d’ingénieur, 2 spécialités :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BEBE9502-B040-C4C6-01B5-C1B861A798F4}"/>
              </a:ext>
            </a:extLst>
          </p:cNvPr>
          <p:cNvSpPr>
            <a:spLocks/>
          </p:cNvSpPr>
          <p:nvPr/>
        </p:nvSpPr>
        <p:spPr>
          <a:xfrm>
            <a:off x="1315012" y="2313448"/>
            <a:ext cx="1260000" cy="360001"/>
          </a:xfrm>
          <a:prstGeom prst="roundRect">
            <a:avLst/>
          </a:prstGeom>
          <a:solidFill>
            <a:srgbClr val="A5A5A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5 NAV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8357BD9A-AEC0-32E6-98C9-44435652B8D9}"/>
              </a:ext>
            </a:extLst>
          </p:cNvPr>
          <p:cNvSpPr>
            <a:spLocks/>
          </p:cNvSpPr>
          <p:nvPr/>
        </p:nvSpPr>
        <p:spPr>
          <a:xfrm>
            <a:off x="1315012" y="3058783"/>
            <a:ext cx="1260000" cy="360001"/>
          </a:xfrm>
          <a:prstGeom prst="roundRect">
            <a:avLst/>
          </a:prstGeom>
          <a:solidFill>
            <a:srgbClr val="A5A5A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>
                <a:solidFill>
                  <a:prstClr val="white"/>
                </a:solidFill>
              </a:rPr>
              <a:t>4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NAV</a:t>
            </a:r>
          </a:p>
        </p:txBody>
      </p:sp>
      <p:pic>
        <p:nvPicPr>
          <p:cNvPr id="50" name="Image 49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11DE22C6-B2F7-8ED4-39CC-7D84DD1EC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99F22-2788-A23E-90DB-2557F4E68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29C77-AE8D-EC17-54A8-DDCCD675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342" y="252131"/>
            <a:ext cx="5257800" cy="1325563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9346D"/>
                </a:solidFill>
                <a:latin typeface="Arial" pitchFamily="34"/>
                <a:cs typeface="Arial" pitchFamily="34"/>
              </a:rPr>
              <a:t>INGÉNIEUR ENSM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804866-454C-D4BC-F723-B0F1A65EC53F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498572F-8D26-798A-700F-659B68058F71}"/>
              </a:ext>
            </a:extLst>
          </p:cNvPr>
          <p:cNvSpPr>
            <a:spLocks/>
          </p:cNvSpPr>
          <p:nvPr/>
        </p:nvSpPr>
        <p:spPr>
          <a:xfrm>
            <a:off x="2325682" y="5449964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9" name="Connecteur droit 20">
            <a:extLst>
              <a:ext uri="{FF2B5EF4-FFF2-40B4-BE49-F238E27FC236}">
                <a16:creationId xmlns:a16="http://schemas.microsoft.com/office/drawing/2014/main" id="{4E5A02AF-4753-9D74-38F5-C7A0B93179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8242" y="2254989"/>
            <a:ext cx="3735" cy="1545142"/>
          </a:xfrm>
          <a:prstGeom prst="line">
            <a:avLst/>
          </a:prstGeom>
          <a:noFill/>
          <a:ln w="25400" algn="ctr">
            <a:solidFill>
              <a:schemeClr val="bg2">
                <a:lumMod val="90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9654305-E8C5-1E03-77FE-48ED050757B8}"/>
              </a:ext>
            </a:extLst>
          </p:cNvPr>
          <p:cNvSpPr txBox="1"/>
          <p:nvPr/>
        </p:nvSpPr>
        <p:spPr bwMode="auto">
          <a:xfrm>
            <a:off x="1089881" y="1977882"/>
            <a:ext cx="148513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HAVRE</a:t>
            </a:r>
          </a:p>
        </p:txBody>
      </p:sp>
      <p:cxnSp>
        <p:nvCxnSpPr>
          <p:cNvPr id="11" name="Connecteur droit 6">
            <a:extLst>
              <a:ext uri="{FF2B5EF4-FFF2-40B4-BE49-F238E27FC236}">
                <a16:creationId xmlns:a16="http://schemas.microsoft.com/office/drawing/2014/main" id="{3752FA25-FABD-A1E8-0CB2-D8A85697E3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6672" y="3997093"/>
            <a:ext cx="10638" cy="1812872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ZoneTexte 17">
            <a:extLst>
              <a:ext uri="{FF2B5EF4-FFF2-40B4-BE49-F238E27FC236}">
                <a16:creationId xmlns:a16="http://schemas.microsoft.com/office/drawing/2014/main" id="{EFF1F2CB-F428-3067-3D7F-7C2D69B1D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7" y="4820616"/>
            <a:ext cx="1242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MARSEILLE</a:t>
            </a:r>
          </a:p>
        </p:txBody>
      </p:sp>
      <p:cxnSp>
        <p:nvCxnSpPr>
          <p:cNvPr id="13" name="Connecteur droit 6">
            <a:extLst>
              <a:ext uri="{FF2B5EF4-FFF2-40B4-BE49-F238E27FC236}">
                <a16:creationId xmlns:a16="http://schemas.microsoft.com/office/drawing/2014/main" id="{BC6C4A06-5EEA-8B05-9DB8-C471B31B63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2718" y="2376368"/>
            <a:ext cx="0" cy="1958575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ZoneTexte 17">
            <a:extLst>
              <a:ext uri="{FF2B5EF4-FFF2-40B4-BE49-F238E27FC236}">
                <a16:creationId xmlns:a16="http://schemas.microsoft.com/office/drawing/2014/main" id="{DD16904B-374F-D891-E732-A3D74637A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212" y="1977882"/>
            <a:ext cx="9776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NANTES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5504408C-64B6-8767-AE7F-65E498187910}"/>
              </a:ext>
            </a:extLst>
          </p:cNvPr>
          <p:cNvSpPr>
            <a:spLocks/>
          </p:cNvSpPr>
          <p:nvPr/>
        </p:nvSpPr>
        <p:spPr>
          <a:xfrm>
            <a:off x="2325682" y="4708172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DFA41CE-2C30-54C2-7899-E20BA22DD263}"/>
              </a:ext>
            </a:extLst>
          </p:cNvPr>
          <p:cNvSpPr>
            <a:spLocks/>
          </p:cNvSpPr>
          <p:nvPr/>
        </p:nvSpPr>
        <p:spPr>
          <a:xfrm>
            <a:off x="2325682" y="3966378"/>
            <a:ext cx="986961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A720498-A3B2-9258-252F-477228EEE434}"/>
              </a:ext>
            </a:extLst>
          </p:cNvPr>
          <p:cNvSpPr>
            <a:spLocks/>
          </p:cNvSpPr>
          <p:nvPr/>
        </p:nvSpPr>
        <p:spPr>
          <a:xfrm>
            <a:off x="3108594" y="3057291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GM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C09CA46-64F3-66AE-11C3-5160962AECBE}"/>
              </a:ext>
            </a:extLst>
          </p:cNvPr>
          <p:cNvSpPr>
            <a:spLocks/>
          </p:cNvSpPr>
          <p:nvPr/>
        </p:nvSpPr>
        <p:spPr>
          <a:xfrm>
            <a:off x="3108594" y="2315503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GM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A275006-5391-A0BF-8FB1-4A01913FC19F}"/>
              </a:ext>
            </a:extLst>
          </p:cNvPr>
          <p:cNvSpPr>
            <a:spLocks/>
          </p:cNvSpPr>
          <p:nvPr/>
        </p:nvSpPr>
        <p:spPr>
          <a:xfrm>
            <a:off x="1315012" y="3057291"/>
            <a:ext cx="1260000" cy="36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NAV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99C6EF4-3DC7-ED16-C2D6-5C10AA0052E4}"/>
              </a:ext>
            </a:extLst>
          </p:cNvPr>
          <p:cNvSpPr>
            <a:spLocks/>
          </p:cNvSpPr>
          <p:nvPr/>
        </p:nvSpPr>
        <p:spPr>
          <a:xfrm>
            <a:off x="1315012" y="2315503"/>
            <a:ext cx="1260000" cy="3600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NAV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BA50F74-B662-B030-4CB1-7B64A99E3FE6}"/>
              </a:ext>
            </a:extLst>
          </p:cNvPr>
          <p:cNvSpPr>
            <a:spLocks/>
          </p:cNvSpPr>
          <p:nvPr/>
        </p:nvSpPr>
        <p:spPr>
          <a:xfrm>
            <a:off x="3542718" y="3966378"/>
            <a:ext cx="937121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6D4AB11-4C93-566F-72AC-8AF2E6BE0479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V="1">
            <a:off x="2819163" y="5068173"/>
            <a:ext cx="0" cy="3817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5EEED0C-1B61-9BF9-CB0A-AC4ECF03B452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2819163" y="4326379"/>
            <a:ext cx="0" cy="381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9940B755-67E1-DF6B-05F8-CD48A5A4C8A0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rot="16200000" flipV="1">
            <a:off x="2107545" y="3254759"/>
            <a:ext cx="549087" cy="874151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C1512A8-6D1A-4B6E-F801-4442BC54BD09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011279" y="3387298"/>
            <a:ext cx="0" cy="5790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DDE2A0E-DDEC-25A8-C549-8BB2829A58EA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3738594" y="2675504"/>
            <a:ext cx="0" cy="3817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6CBF8EF-E02A-61FD-546F-C637404CC53D}"/>
              </a:ext>
            </a:extLst>
          </p:cNvPr>
          <p:cNvCxnSpPr>
            <a:cxnSpLocks/>
            <a:stCxn id="19" idx="0"/>
            <a:endCxn id="20" idx="2"/>
          </p:cNvCxnSpPr>
          <p:nvPr/>
        </p:nvCxnSpPr>
        <p:spPr>
          <a:xfrm flipV="1">
            <a:off x="1945012" y="2675504"/>
            <a:ext cx="0" cy="3817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115D717-833A-BB9C-E458-6D115B98D5BD}"/>
              </a:ext>
            </a:extLst>
          </p:cNvPr>
          <p:cNvSpPr/>
          <p:nvPr/>
        </p:nvSpPr>
        <p:spPr>
          <a:xfrm>
            <a:off x="264324" y="2152920"/>
            <a:ext cx="977685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DESMM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B603F56-A3E6-0FEE-C703-179169AB26DE}"/>
              </a:ext>
            </a:extLst>
          </p:cNvPr>
          <p:cNvCxnSpPr>
            <a:cxnSpLocks/>
          </p:cNvCxnSpPr>
          <p:nvPr/>
        </p:nvCxnSpPr>
        <p:spPr>
          <a:xfrm flipH="1">
            <a:off x="1242009" y="2294820"/>
            <a:ext cx="28316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EC463AD-ED2A-2F46-B166-A9B175A71B73}"/>
              </a:ext>
            </a:extLst>
          </p:cNvPr>
          <p:cNvGrpSpPr/>
          <p:nvPr/>
        </p:nvGrpSpPr>
        <p:grpSpPr>
          <a:xfrm>
            <a:off x="510318" y="422794"/>
            <a:ext cx="4140000" cy="1147389"/>
            <a:chOff x="7695850" y="596965"/>
            <a:chExt cx="4140000" cy="1147389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86F03C9C-05A7-03F2-3A9F-7D1F9CB08B29}"/>
                </a:ext>
              </a:extLst>
            </p:cNvPr>
            <p:cNvSpPr/>
            <p:nvPr/>
          </p:nvSpPr>
          <p:spPr>
            <a:xfrm>
              <a:off x="7695850" y="596965"/>
              <a:ext cx="4140000" cy="114738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INGÉNIEUR ENSM</a:t>
              </a:r>
            </a:p>
          </p:txBody>
        </p:sp>
        <p:pic>
          <p:nvPicPr>
            <p:cNvPr id="33" name="Image 32" descr="Une image contenant texte, capture d’écran, Police, Bleu électrique&#10;&#10;Description générée automatiquement">
              <a:extLst>
                <a:ext uri="{FF2B5EF4-FFF2-40B4-BE49-F238E27FC236}">
                  <a16:creationId xmlns:a16="http://schemas.microsoft.com/office/drawing/2014/main" id="{06CC6D4E-CB32-CC6C-CD11-FDFD3A176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06612" y="769935"/>
              <a:ext cx="653790" cy="751858"/>
            </a:xfrm>
            <a:prstGeom prst="rect">
              <a:avLst/>
            </a:prstGeom>
          </p:spPr>
        </p:pic>
        <p:pic>
          <p:nvPicPr>
            <p:cNvPr id="34" name="Image 33" descr="Une image contenant texte, Police, capture d’écran, Bleu électrique&#10;&#10;Description générée automatiquement">
              <a:extLst>
                <a:ext uri="{FF2B5EF4-FFF2-40B4-BE49-F238E27FC236}">
                  <a16:creationId xmlns:a16="http://schemas.microsoft.com/office/drawing/2014/main" id="{70CD7E28-3845-E321-BC83-46EC020E0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1374" y="780891"/>
              <a:ext cx="653791" cy="751859"/>
            </a:xfrm>
            <a:prstGeom prst="rect">
              <a:avLst/>
            </a:prstGeom>
          </p:spPr>
        </p:pic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4769091B-15B1-36C4-B973-2865C9B772D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06172" y="5925657"/>
            <a:ext cx="2253092" cy="80548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DB07517-2646-481F-B9B9-446E0852BF2B}"/>
              </a:ext>
            </a:extLst>
          </p:cNvPr>
          <p:cNvSpPr/>
          <p:nvPr/>
        </p:nvSpPr>
        <p:spPr>
          <a:xfrm>
            <a:off x="303500" y="3800131"/>
            <a:ext cx="938510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DEO1MM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BED6260-DF18-4119-FFEF-78E72E554650}"/>
              </a:ext>
            </a:extLst>
          </p:cNvPr>
          <p:cNvCxnSpPr>
            <a:cxnSpLocks/>
            <a:endCxn id="36" idx="3"/>
          </p:cNvCxnSpPr>
          <p:nvPr/>
        </p:nvCxnSpPr>
        <p:spPr>
          <a:xfrm flipH="1" flipV="1">
            <a:off x="1242010" y="3980131"/>
            <a:ext cx="860708" cy="539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A403F3FE-5D34-7CC3-27CE-567C4C3852F4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5400000" flipH="1" flipV="1">
            <a:off x="3004335" y="3232120"/>
            <a:ext cx="549086" cy="919431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488C5BE6-6F61-118C-CB45-8A97981855BC}"/>
              </a:ext>
            </a:extLst>
          </p:cNvPr>
          <p:cNvCxnSpPr>
            <a:cxnSpLocks/>
          </p:cNvCxnSpPr>
          <p:nvPr/>
        </p:nvCxnSpPr>
        <p:spPr>
          <a:xfrm flipH="1" flipV="1">
            <a:off x="3522322" y="5798794"/>
            <a:ext cx="301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323174CC-B681-968A-7999-C943391B5E67}"/>
              </a:ext>
            </a:extLst>
          </p:cNvPr>
          <p:cNvCxnSpPr>
            <a:cxnSpLocks/>
          </p:cNvCxnSpPr>
          <p:nvPr/>
        </p:nvCxnSpPr>
        <p:spPr>
          <a:xfrm flipH="1" flipV="1">
            <a:off x="4621081" y="431065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12A20A7D-7518-AA87-D356-8A628BD54E33}"/>
              </a:ext>
            </a:extLst>
          </p:cNvPr>
          <p:cNvCxnSpPr>
            <a:cxnSpLocks/>
          </p:cNvCxnSpPr>
          <p:nvPr/>
        </p:nvCxnSpPr>
        <p:spPr>
          <a:xfrm flipH="1" flipV="1">
            <a:off x="4639011" y="338729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CBEBC410-F1A8-898B-7FD5-671FEEB00342}"/>
              </a:ext>
            </a:extLst>
          </p:cNvPr>
          <p:cNvCxnSpPr>
            <a:cxnSpLocks/>
          </p:cNvCxnSpPr>
          <p:nvPr/>
        </p:nvCxnSpPr>
        <p:spPr>
          <a:xfrm flipH="1" flipV="1">
            <a:off x="3520612" y="5057345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itre 1">
            <a:extLst>
              <a:ext uri="{FF2B5EF4-FFF2-40B4-BE49-F238E27FC236}">
                <a16:creationId xmlns:a16="http://schemas.microsoft.com/office/drawing/2014/main" id="{E3CE4855-B966-A9E9-ACC7-48CB49658EE7}"/>
              </a:ext>
            </a:extLst>
          </p:cNvPr>
          <p:cNvSpPr txBox="1">
            <a:spLocks/>
          </p:cNvSpPr>
          <p:nvPr/>
        </p:nvSpPr>
        <p:spPr>
          <a:xfrm>
            <a:off x="5852342" y="914913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FORMATION INITIALE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6646D245-4F45-F170-03A2-024BCA4CC38A}"/>
              </a:ext>
            </a:extLst>
          </p:cNvPr>
          <p:cNvSpPr>
            <a:spLocks/>
          </p:cNvSpPr>
          <p:nvPr/>
        </p:nvSpPr>
        <p:spPr>
          <a:xfrm>
            <a:off x="1315012" y="2313448"/>
            <a:ext cx="1260000" cy="360001"/>
          </a:xfrm>
          <a:prstGeom prst="roundRect">
            <a:avLst/>
          </a:prstGeom>
          <a:solidFill>
            <a:srgbClr val="A5A5A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5 NAV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C6C30689-B231-5449-C1DC-F8297A925384}"/>
              </a:ext>
            </a:extLst>
          </p:cNvPr>
          <p:cNvSpPr>
            <a:spLocks/>
          </p:cNvSpPr>
          <p:nvPr/>
        </p:nvSpPr>
        <p:spPr>
          <a:xfrm>
            <a:off x="1315012" y="3058783"/>
            <a:ext cx="1260000" cy="360001"/>
          </a:xfrm>
          <a:prstGeom prst="roundRect">
            <a:avLst/>
          </a:prstGeom>
          <a:solidFill>
            <a:srgbClr val="A5A5A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>
                <a:solidFill>
                  <a:prstClr val="white"/>
                </a:solidFill>
              </a:rPr>
              <a:t>4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NAV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0AFD2F2-0224-740A-71C5-3DD6680BB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680" y="2072309"/>
            <a:ext cx="586021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0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programmes doivent respecter les directives de 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0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Organisation Maritime Internationale</a:t>
            </a:r>
          </a:p>
          <a:p>
            <a:pPr marL="0" indent="0">
              <a:lnSpc>
                <a:spcPct val="110000"/>
              </a:lnSpc>
              <a:buNone/>
            </a:pPr>
            <a:endParaRPr lang="fr-FR" sz="20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fr-FR" sz="20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Commission des Titres d’Ingénieurs</a:t>
            </a:r>
          </a:p>
        </p:txBody>
      </p:sp>
      <p:pic>
        <p:nvPicPr>
          <p:cNvPr id="32" name="Image 31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84EF61FB-8C4F-3A47-63A1-9232F07E2A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1379" y="3465997"/>
            <a:ext cx="1604904" cy="45963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840D51C8-BA65-2AD9-6E7E-797762443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1242" y="4656868"/>
            <a:ext cx="919480" cy="924560"/>
          </a:xfrm>
          <a:prstGeom prst="rect">
            <a:avLst/>
          </a:prstGeom>
        </p:spPr>
      </p:pic>
      <p:pic>
        <p:nvPicPr>
          <p:cNvPr id="50" name="Image 49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6C2CE22B-428E-E2F1-4C66-12FF5F2EB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3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39FAB-6416-3346-DE8B-A847B70CD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1D7110-EDA1-09FB-29BA-20040854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342" y="252131"/>
            <a:ext cx="5257800" cy="1325563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9346D"/>
                </a:solidFill>
                <a:latin typeface="Arial" pitchFamily="34"/>
                <a:cs typeface="Arial" pitchFamily="34"/>
              </a:rPr>
              <a:t>INGÉNIEUR ENSM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C09867-BA33-D06F-BDAD-376D54438D8C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2E5D6F1-1BB0-5310-5DFA-CAF5EBF5AD04}"/>
              </a:ext>
            </a:extLst>
          </p:cNvPr>
          <p:cNvSpPr>
            <a:spLocks/>
          </p:cNvSpPr>
          <p:nvPr/>
        </p:nvSpPr>
        <p:spPr>
          <a:xfrm>
            <a:off x="2325682" y="5449964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9" name="Connecteur droit 20">
            <a:extLst>
              <a:ext uri="{FF2B5EF4-FFF2-40B4-BE49-F238E27FC236}">
                <a16:creationId xmlns:a16="http://schemas.microsoft.com/office/drawing/2014/main" id="{85E5E1A2-DF01-54FF-4561-EDCFEEA0726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8242" y="2254989"/>
            <a:ext cx="3735" cy="1545142"/>
          </a:xfrm>
          <a:prstGeom prst="line">
            <a:avLst/>
          </a:prstGeom>
          <a:noFill/>
          <a:ln w="25400" algn="ctr">
            <a:solidFill>
              <a:schemeClr val="bg2">
                <a:lumMod val="90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D3652F7-89B5-C0D0-AF38-6EC7B1487A45}"/>
              </a:ext>
            </a:extLst>
          </p:cNvPr>
          <p:cNvSpPr txBox="1"/>
          <p:nvPr/>
        </p:nvSpPr>
        <p:spPr bwMode="auto">
          <a:xfrm>
            <a:off x="1089881" y="1977882"/>
            <a:ext cx="148513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HAVRE</a:t>
            </a:r>
          </a:p>
        </p:txBody>
      </p:sp>
      <p:cxnSp>
        <p:nvCxnSpPr>
          <p:cNvPr id="11" name="Connecteur droit 6">
            <a:extLst>
              <a:ext uri="{FF2B5EF4-FFF2-40B4-BE49-F238E27FC236}">
                <a16:creationId xmlns:a16="http://schemas.microsoft.com/office/drawing/2014/main" id="{B33F5DB9-34B0-FC02-ACB9-C639E7D075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6672" y="3997093"/>
            <a:ext cx="10638" cy="1812872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ZoneTexte 17">
            <a:extLst>
              <a:ext uri="{FF2B5EF4-FFF2-40B4-BE49-F238E27FC236}">
                <a16:creationId xmlns:a16="http://schemas.microsoft.com/office/drawing/2014/main" id="{459DD12B-88DA-8F04-2EAF-81797A8B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7" y="4820616"/>
            <a:ext cx="1242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MARSEILLE</a:t>
            </a:r>
          </a:p>
        </p:txBody>
      </p:sp>
      <p:cxnSp>
        <p:nvCxnSpPr>
          <p:cNvPr id="13" name="Connecteur droit 6">
            <a:extLst>
              <a:ext uri="{FF2B5EF4-FFF2-40B4-BE49-F238E27FC236}">
                <a16:creationId xmlns:a16="http://schemas.microsoft.com/office/drawing/2014/main" id="{7E4D5BA8-4C5F-8F9A-C0E4-4366B633CB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2718" y="2376368"/>
            <a:ext cx="0" cy="1958575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ZoneTexte 17">
            <a:extLst>
              <a:ext uri="{FF2B5EF4-FFF2-40B4-BE49-F238E27FC236}">
                <a16:creationId xmlns:a16="http://schemas.microsoft.com/office/drawing/2014/main" id="{5275E010-6572-16DD-EEEF-D49935AD7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212" y="1977882"/>
            <a:ext cx="9776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NANTES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06D42E8-C4A8-412E-3B10-87905B8640A5}"/>
              </a:ext>
            </a:extLst>
          </p:cNvPr>
          <p:cNvSpPr>
            <a:spLocks/>
          </p:cNvSpPr>
          <p:nvPr/>
        </p:nvSpPr>
        <p:spPr>
          <a:xfrm>
            <a:off x="2325682" y="4708172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8F7C4DC-541B-E550-B86C-1B46EE43AC05}"/>
              </a:ext>
            </a:extLst>
          </p:cNvPr>
          <p:cNvSpPr>
            <a:spLocks/>
          </p:cNvSpPr>
          <p:nvPr/>
        </p:nvSpPr>
        <p:spPr>
          <a:xfrm>
            <a:off x="2325682" y="3966378"/>
            <a:ext cx="986961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44C1682-B207-3618-F59D-0F0A3E76AB5F}"/>
              </a:ext>
            </a:extLst>
          </p:cNvPr>
          <p:cNvSpPr>
            <a:spLocks/>
          </p:cNvSpPr>
          <p:nvPr/>
        </p:nvSpPr>
        <p:spPr>
          <a:xfrm>
            <a:off x="3108594" y="3057291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GM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751E273-BC87-7F52-CFD4-6DA14DB8A1BC}"/>
              </a:ext>
            </a:extLst>
          </p:cNvPr>
          <p:cNvSpPr>
            <a:spLocks/>
          </p:cNvSpPr>
          <p:nvPr/>
        </p:nvSpPr>
        <p:spPr>
          <a:xfrm>
            <a:off x="3108594" y="2315503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GM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099F1A9-73F7-F97E-9F21-682DDDF1D1B3}"/>
              </a:ext>
            </a:extLst>
          </p:cNvPr>
          <p:cNvSpPr>
            <a:spLocks/>
          </p:cNvSpPr>
          <p:nvPr/>
        </p:nvSpPr>
        <p:spPr>
          <a:xfrm>
            <a:off x="1315012" y="3057291"/>
            <a:ext cx="1260000" cy="36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NAV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5074344-1C23-0ADC-4146-609720866F91}"/>
              </a:ext>
            </a:extLst>
          </p:cNvPr>
          <p:cNvSpPr>
            <a:spLocks/>
          </p:cNvSpPr>
          <p:nvPr/>
        </p:nvSpPr>
        <p:spPr>
          <a:xfrm>
            <a:off x="1315012" y="2315503"/>
            <a:ext cx="1260000" cy="3600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NAV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C49D81CE-52D9-8BAD-F68F-38E9427802A5}"/>
              </a:ext>
            </a:extLst>
          </p:cNvPr>
          <p:cNvSpPr>
            <a:spLocks/>
          </p:cNvSpPr>
          <p:nvPr/>
        </p:nvSpPr>
        <p:spPr>
          <a:xfrm>
            <a:off x="3542718" y="3966378"/>
            <a:ext cx="937121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5B3777D-BB9C-9DC8-2130-A243D8903A5C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V="1">
            <a:off x="2819163" y="5068173"/>
            <a:ext cx="0" cy="3817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2871462-CB3A-5EE0-368C-7436A6FB59FD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2819163" y="4326379"/>
            <a:ext cx="0" cy="381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63C82800-0766-ED6C-B512-4A06EE585119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rot="16200000" flipV="1">
            <a:off x="2107545" y="3254759"/>
            <a:ext cx="549087" cy="874151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220E432-AC84-0CA6-2FD6-132D2A231DBE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011279" y="3387298"/>
            <a:ext cx="0" cy="5790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3C63AF2-3936-42E2-8C43-6EC13ED0C90C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3738594" y="2675504"/>
            <a:ext cx="0" cy="3817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7807F58-7598-7373-16B2-282C9BA2E7E3}"/>
              </a:ext>
            </a:extLst>
          </p:cNvPr>
          <p:cNvCxnSpPr>
            <a:cxnSpLocks/>
            <a:stCxn id="19" idx="0"/>
            <a:endCxn id="20" idx="2"/>
          </p:cNvCxnSpPr>
          <p:nvPr/>
        </p:nvCxnSpPr>
        <p:spPr>
          <a:xfrm flipV="1">
            <a:off x="1945012" y="2675504"/>
            <a:ext cx="0" cy="3817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3D96284-0214-AED2-8422-2BC342B74279}"/>
              </a:ext>
            </a:extLst>
          </p:cNvPr>
          <p:cNvSpPr/>
          <p:nvPr/>
        </p:nvSpPr>
        <p:spPr>
          <a:xfrm>
            <a:off x="264324" y="2152920"/>
            <a:ext cx="977685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DESMM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2DF6A59-5FD8-8438-BD62-4B8293A14C0D}"/>
              </a:ext>
            </a:extLst>
          </p:cNvPr>
          <p:cNvCxnSpPr>
            <a:cxnSpLocks/>
          </p:cNvCxnSpPr>
          <p:nvPr/>
        </p:nvCxnSpPr>
        <p:spPr>
          <a:xfrm flipH="1">
            <a:off x="1242009" y="2294820"/>
            <a:ext cx="28316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7C171B8-E4A8-DAC8-73E6-1461562799DD}"/>
              </a:ext>
            </a:extLst>
          </p:cNvPr>
          <p:cNvGrpSpPr/>
          <p:nvPr/>
        </p:nvGrpSpPr>
        <p:grpSpPr>
          <a:xfrm>
            <a:off x="393290" y="422794"/>
            <a:ext cx="4440518" cy="1226220"/>
            <a:chOff x="7578822" y="596965"/>
            <a:chExt cx="4440518" cy="1226220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EBF73E9C-3033-F298-2529-0365ABAC4800}"/>
                </a:ext>
              </a:extLst>
            </p:cNvPr>
            <p:cNvSpPr/>
            <p:nvPr/>
          </p:nvSpPr>
          <p:spPr>
            <a:xfrm>
              <a:off x="7695850" y="596965"/>
              <a:ext cx="4140000" cy="114738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INGÉNIEUR ENSM</a:t>
              </a:r>
            </a:p>
          </p:txBody>
        </p:sp>
        <p:pic>
          <p:nvPicPr>
            <p:cNvPr id="33" name="Image 32" descr="Une image contenant texte, capture d’écran, Police, Bleu électrique&#10;&#10;Description générée automatiquement">
              <a:extLst>
                <a:ext uri="{FF2B5EF4-FFF2-40B4-BE49-F238E27FC236}">
                  <a16:creationId xmlns:a16="http://schemas.microsoft.com/office/drawing/2014/main" id="{165BCA50-DC2C-5885-D062-8E376797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06612" y="769934"/>
              <a:ext cx="912728" cy="1049637"/>
            </a:xfrm>
            <a:prstGeom prst="rect">
              <a:avLst/>
            </a:prstGeom>
          </p:spPr>
        </p:pic>
        <p:pic>
          <p:nvPicPr>
            <p:cNvPr id="34" name="Image 33" descr="Une image contenant texte, Police, capture d’écran, Bleu électrique&#10;&#10;Description générée automatiquement">
              <a:extLst>
                <a:ext uri="{FF2B5EF4-FFF2-40B4-BE49-F238E27FC236}">
                  <a16:creationId xmlns:a16="http://schemas.microsoft.com/office/drawing/2014/main" id="{7F3846E5-929F-70D6-A196-ACCA1EDCF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8822" y="780891"/>
              <a:ext cx="906343" cy="1042294"/>
            </a:xfrm>
            <a:prstGeom prst="rect">
              <a:avLst/>
            </a:prstGeom>
          </p:spPr>
        </p:pic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A015E616-5C57-19F3-7FBB-A55B3691509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606172" y="5925657"/>
            <a:ext cx="2253092" cy="80548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A562F9A-C3EC-CF2C-3225-CA5C332296D1}"/>
              </a:ext>
            </a:extLst>
          </p:cNvPr>
          <p:cNvSpPr/>
          <p:nvPr/>
        </p:nvSpPr>
        <p:spPr>
          <a:xfrm>
            <a:off x="303500" y="3800131"/>
            <a:ext cx="938510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DEO1MM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B270660-B9D9-7FC6-2672-6731690EDA8B}"/>
              </a:ext>
            </a:extLst>
          </p:cNvPr>
          <p:cNvCxnSpPr>
            <a:cxnSpLocks/>
            <a:endCxn id="36" idx="3"/>
          </p:cNvCxnSpPr>
          <p:nvPr/>
        </p:nvCxnSpPr>
        <p:spPr>
          <a:xfrm flipH="1" flipV="1">
            <a:off x="1242010" y="3980131"/>
            <a:ext cx="860708" cy="539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D9E76A57-CD96-3BE4-4F29-8465AEC92190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5400000" flipH="1" flipV="1">
            <a:off x="3004335" y="3232120"/>
            <a:ext cx="549086" cy="919431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001ECC5-DBAB-90AA-DC18-6FDF9740ADF6}"/>
              </a:ext>
            </a:extLst>
          </p:cNvPr>
          <p:cNvCxnSpPr>
            <a:cxnSpLocks/>
          </p:cNvCxnSpPr>
          <p:nvPr/>
        </p:nvCxnSpPr>
        <p:spPr>
          <a:xfrm flipH="1" flipV="1">
            <a:off x="3522322" y="5798794"/>
            <a:ext cx="301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38DA3F3F-F175-3999-AA3D-0A4A4828CDD3}"/>
              </a:ext>
            </a:extLst>
          </p:cNvPr>
          <p:cNvCxnSpPr>
            <a:cxnSpLocks/>
          </p:cNvCxnSpPr>
          <p:nvPr/>
        </p:nvCxnSpPr>
        <p:spPr>
          <a:xfrm flipH="1" flipV="1">
            <a:off x="4621081" y="431065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DBDB44DF-FBE0-3178-223F-983AD68F9F1D}"/>
              </a:ext>
            </a:extLst>
          </p:cNvPr>
          <p:cNvCxnSpPr>
            <a:cxnSpLocks/>
          </p:cNvCxnSpPr>
          <p:nvPr/>
        </p:nvCxnSpPr>
        <p:spPr>
          <a:xfrm flipH="1" flipV="1">
            <a:off x="4639011" y="338729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9FCE1203-9DDF-5D97-F427-4C992FA0C806}"/>
              </a:ext>
            </a:extLst>
          </p:cNvPr>
          <p:cNvCxnSpPr>
            <a:cxnSpLocks/>
          </p:cNvCxnSpPr>
          <p:nvPr/>
        </p:nvCxnSpPr>
        <p:spPr>
          <a:xfrm flipH="1" flipV="1">
            <a:off x="3520612" y="5057345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itre 1">
            <a:extLst>
              <a:ext uri="{FF2B5EF4-FFF2-40B4-BE49-F238E27FC236}">
                <a16:creationId xmlns:a16="http://schemas.microsoft.com/office/drawing/2014/main" id="{108FE728-DA41-CE28-FFAA-FD31EF2EB202}"/>
              </a:ext>
            </a:extLst>
          </p:cNvPr>
          <p:cNvSpPr txBox="1">
            <a:spLocks/>
          </p:cNvSpPr>
          <p:nvPr/>
        </p:nvSpPr>
        <p:spPr>
          <a:xfrm>
            <a:off x="5852342" y="914913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FORMATION INITIALE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F2D20A7-EE64-573C-FA1C-9A9CDFE50112}"/>
              </a:ext>
            </a:extLst>
          </p:cNvPr>
          <p:cNvSpPr>
            <a:spLocks/>
          </p:cNvSpPr>
          <p:nvPr/>
        </p:nvSpPr>
        <p:spPr>
          <a:xfrm>
            <a:off x="1315012" y="2313448"/>
            <a:ext cx="1260000" cy="360001"/>
          </a:xfrm>
          <a:prstGeom prst="roundRect">
            <a:avLst/>
          </a:prstGeom>
          <a:solidFill>
            <a:srgbClr val="A5A5A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5 NAV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1B4C1B91-361C-13D4-CF5F-8EC8B8486576}"/>
              </a:ext>
            </a:extLst>
          </p:cNvPr>
          <p:cNvSpPr>
            <a:spLocks/>
          </p:cNvSpPr>
          <p:nvPr/>
        </p:nvSpPr>
        <p:spPr>
          <a:xfrm>
            <a:off x="1315012" y="3058783"/>
            <a:ext cx="1260000" cy="360001"/>
          </a:xfrm>
          <a:prstGeom prst="roundRect">
            <a:avLst/>
          </a:prstGeom>
          <a:solidFill>
            <a:srgbClr val="A5A5A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>
                <a:solidFill>
                  <a:prstClr val="white"/>
                </a:solidFill>
              </a:rPr>
              <a:t>4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NAV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3206027-7CFB-87EE-78C8-93795A471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41537"/>
            <a:ext cx="6308436" cy="256663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 6 UNITÉS D’ENSEIGNEMENTS</a:t>
            </a:r>
          </a:p>
          <a:p>
            <a:pPr>
              <a:lnSpc>
                <a:spcPct val="12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nautiques (SNA)</a:t>
            </a:r>
          </a:p>
          <a:p>
            <a:pPr>
              <a:lnSpc>
                <a:spcPct val="12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Mécanique navale (MEC)</a:t>
            </a:r>
          </a:p>
          <a:p>
            <a:pPr>
              <a:lnSpc>
                <a:spcPct val="12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exploitation sécurité (CES)</a:t>
            </a:r>
          </a:p>
          <a:p>
            <a:pPr>
              <a:lnSpc>
                <a:spcPct val="12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Electrotechnique, électronique, automatique (EEA)</a:t>
            </a:r>
          </a:p>
          <a:p>
            <a:pPr>
              <a:lnSpc>
                <a:spcPct val="12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Fondamentaux (FON)</a:t>
            </a:r>
          </a:p>
          <a:p>
            <a:pPr>
              <a:lnSpc>
                <a:spcPct val="12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humaines et sociales (SHS)</a:t>
            </a:r>
          </a:p>
        </p:txBody>
      </p:sp>
      <p:pic>
        <p:nvPicPr>
          <p:cNvPr id="46" name="Image 45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E649014A-049B-9683-9B75-EE0F7D8D2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A5816-3043-53AA-E4CF-D45977568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08955-AE09-A310-BC26-7BF61028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342" y="252131"/>
            <a:ext cx="5257800" cy="1325563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9346D"/>
                </a:solidFill>
                <a:latin typeface="Arial" pitchFamily="34"/>
                <a:cs typeface="Arial" pitchFamily="34"/>
              </a:rPr>
              <a:t>INGÉNIEUR ENSM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2D709A-81BA-A173-BC54-380744EE9B09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CB6BF77-D2B5-9514-29F4-A8C58C4EDD80}"/>
              </a:ext>
            </a:extLst>
          </p:cNvPr>
          <p:cNvSpPr>
            <a:spLocks/>
          </p:cNvSpPr>
          <p:nvPr/>
        </p:nvSpPr>
        <p:spPr>
          <a:xfrm>
            <a:off x="2325682" y="5449964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9" name="Connecteur droit 20">
            <a:extLst>
              <a:ext uri="{FF2B5EF4-FFF2-40B4-BE49-F238E27FC236}">
                <a16:creationId xmlns:a16="http://schemas.microsoft.com/office/drawing/2014/main" id="{5390FDB6-DEAB-59DB-FB49-391B6D0B857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8242" y="2254989"/>
            <a:ext cx="3735" cy="1545142"/>
          </a:xfrm>
          <a:prstGeom prst="line">
            <a:avLst/>
          </a:prstGeom>
          <a:noFill/>
          <a:ln w="25400" algn="ctr">
            <a:solidFill>
              <a:schemeClr val="bg2">
                <a:lumMod val="90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02E411F-E765-CFF1-4617-86A6A5E24CAC}"/>
              </a:ext>
            </a:extLst>
          </p:cNvPr>
          <p:cNvSpPr txBox="1"/>
          <p:nvPr/>
        </p:nvSpPr>
        <p:spPr bwMode="auto">
          <a:xfrm>
            <a:off x="1089881" y="1977882"/>
            <a:ext cx="148513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HAVRE</a:t>
            </a:r>
          </a:p>
        </p:txBody>
      </p:sp>
      <p:cxnSp>
        <p:nvCxnSpPr>
          <p:cNvPr id="11" name="Connecteur droit 6">
            <a:extLst>
              <a:ext uri="{FF2B5EF4-FFF2-40B4-BE49-F238E27FC236}">
                <a16:creationId xmlns:a16="http://schemas.microsoft.com/office/drawing/2014/main" id="{F4BE1B8E-B8A1-948B-5F15-7DCB9609D1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6672" y="3997093"/>
            <a:ext cx="10638" cy="1812872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ZoneTexte 17">
            <a:extLst>
              <a:ext uri="{FF2B5EF4-FFF2-40B4-BE49-F238E27FC236}">
                <a16:creationId xmlns:a16="http://schemas.microsoft.com/office/drawing/2014/main" id="{85DB7367-754B-8B40-B5BB-E46667AD3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7" y="4820616"/>
            <a:ext cx="1242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MARSEILLE</a:t>
            </a:r>
          </a:p>
        </p:txBody>
      </p:sp>
      <p:cxnSp>
        <p:nvCxnSpPr>
          <p:cNvPr id="13" name="Connecteur droit 6">
            <a:extLst>
              <a:ext uri="{FF2B5EF4-FFF2-40B4-BE49-F238E27FC236}">
                <a16:creationId xmlns:a16="http://schemas.microsoft.com/office/drawing/2014/main" id="{25CC476F-A5AC-57BC-E141-6D61A116C8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2718" y="2376368"/>
            <a:ext cx="0" cy="1958575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ZoneTexte 17">
            <a:extLst>
              <a:ext uri="{FF2B5EF4-FFF2-40B4-BE49-F238E27FC236}">
                <a16:creationId xmlns:a16="http://schemas.microsoft.com/office/drawing/2014/main" id="{CF5CC82A-07B8-56A0-69A5-BEBB884DF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212" y="1977882"/>
            <a:ext cx="9776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NANTES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F9B7449-E73F-7E63-9883-F24EF99F8D4E}"/>
              </a:ext>
            </a:extLst>
          </p:cNvPr>
          <p:cNvSpPr>
            <a:spLocks/>
          </p:cNvSpPr>
          <p:nvPr/>
        </p:nvSpPr>
        <p:spPr>
          <a:xfrm>
            <a:off x="2325682" y="4708172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459BDED-8068-E515-D3FA-018C42CE63C1}"/>
              </a:ext>
            </a:extLst>
          </p:cNvPr>
          <p:cNvSpPr>
            <a:spLocks/>
          </p:cNvSpPr>
          <p:nvPr/>
        </p:nvSpPr>
        <p:spPr>
          <a:xfrm>
            <a:off x="2325682" y="3966378"/>
            <a:ext cx="986961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0E5FB48-C884-E24F-EDA1-BAE4FE53ADAB}"/>
              </a:ext>
            </a:extLst>
          </p:cNvPr>
          <p:cNvSpPr>
            <a:spLocks/>
          </p:cNvSpPr>
          <p:nvPr/>
        </p:nvSpPr>
        <p:spPr>
          <a:xfrm>
            <a:off x="3108594" y="3057291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GM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0A15F3F-9DBA-231E-EFD3-611F3B28CB7F}"/>
              </a:ext>
            </a:extLst>
          </p:cNvPr>
          <p:cNvSpPr>
            <a:spLocks/>
          </p:cNvSpPr>
          <p:nvPr/>
        </p:nvSpPr>
        <p:spPr>
          <a:xfrm>
            <a:off x="3108594" y="2315503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GM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B0B7D3D-001D-5BFD-8621-7D45F9654140}"/>
              </a:ext>
            </a:extLst>
          </p:cNvPr>
          <p:cNvSpPr>
            <a:spLocks/>
          </p:cNvSpPr>
          <p:nvPr/>
        </p:nvSpPr>
        <p:spPr>
          <a:xfrm>
            <a:off x="1315012" y="3057291"/>
            <a:ext cx="1260000" cy="36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NAV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D877699-1DBB-84E2-07CD-D8B076945EBF}"/>
              </a:ext>
            </a:extLst>
          </p:cNvPr>
          <p:cNvSpPr>
            <a:spLocks/>
          </p:cNvSpPr>
          <p:nvPr/>
        </p:nvSpPr>
        <p:spPr>
          <a:xfrm>
            <a:off x="1315012" y="2315503"/>
            <a:ext cx="1260000" cy="3600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NAV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AD16B03-A18C-4C2B-4335-08F849EA1C4C}"/>
              </a:ext>
            </a:extLst>
          </p:cNvPr>
          <p:cNvSpPr>
            <a:spLocks/>
          </p:cNvSpPr>
          <p:nvPr/>
        </p:nvSpPr>
        <p:spPr>
          <a:xfrm>
            <a:off x="3542718" y="3966378"/>
            <a:ext cx="937121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1E74B7D-AFB8-B0FB-DE67-2741780E649E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V="1">
            <a:off x="2819163" y="5068173"/>
            <a:ext cx="0" cy="3817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0F8D42B-4730-EBC8-B7D7-778833D11E70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2819163" y="4326379"/>
            <a:ext cx="0" cy="381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C28B7F95-64F8-7BE0-A67C-8FE32C3AAC1E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rot="16200000" flipV="1">
            <a:off x="2107545" y="3254759"/>
            <a:ext cx="549087" cy="874151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BE01219-1A27-708F-5F0D-0583AC2EEB7C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011279" y="3387298"/>
            <a:ext cx="0" cy="5790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C5B3035-17EF-E71C-EBA5-8D4695B3F8AB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3738594" y="2675504"/>
            <a:ext cx="0" cy="3817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D207242-7F53-070A-9C67-F4D83187AF60}"/>
              </a:ext>
            </a:extLst>
          </p:cNvPr>
          <p:cNvCxnSpPr>
            <a:cxnSpLocks/>
            <a:stCxn id="19" idx="0"/>
            <a:endCxn id="20" idx="2"/>
          </p:cNvCxnSpPr>
          <p:nvPr/>
        </p:nvCxnSpPr>
        <p:spPr>
          <a:xfrm flipV="1">
            <a:off x="1945012" y="2675504"/>
            <a:ext cx="0" cy="3817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0AE3802-35E8-22BE-E260-346EBE269141}"/>
              </a:ext>
            </a:extLst>
          </p:cNvPr>
          <p:cNvSpPr/>
          <p:nvPr/>
        </p:nvSpPr>
        <p:spPr>
          <a:xfrm>
            <a:off x="264324" y="2152920"/>
            <a:ext cx="977685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DESMM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B84E2B0-EAA3-6B37-0A69-9F94C1B0C3F8}"/>
              </a:ext>
            </a:extLst>
          </p:cNvPr>
          <p:cNvCxnSpPr>
            <a:cxnSpLocks/>
          </p:cNvCxnSpPr>
          <p:nvPr/>
        </p:nvCxnSpPr>
        <p:spPr>
          <a:xfrm flipH="1">
            <a:off x="1242009" y="2294820"/>
            <a:ext cx="28316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24AB3D6-5C14-6ED3-3DE8-0563CB26AD90}"/>
              </a:ext>
            </a:extLst>
          </p:cNvPr>
          <p:cNvGrpSpPr/>
          <p:nvPr/>
        </p:nvGrpSpPr>
        <p:grpSpPr>
          <a:xfrm>
            <a:off x="510318" y="422794"/>
            <a:ext cx="4140000" cy="1147389"/>
            <a:chOff x="7695850" y="596965"/>
            <a:chExt cx="4140000" cy="1147389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E5D2900F-7E81-AF51-0018-0E891770651F}"/>
                </a:ext>
              </a:extLst>
            </p:cNvPr>
            <p:cNvSpPr/>
            <p:nvPr/>
          </p:nvSpPr>
          <p:spPr>
            <a:xfrm>
              <a:off x="7695850" y="596965"/>
              <a:ext cx="4140000" cy="114738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INGÉNIEUR ENSM</a:t>
              </a:r>
            </a:p>
          </p:txBody>
        </p:sp>
        <p:pic>
          <p:nvPicPr>
            <p:cNvPr id="33" name="Image 32" descr="Une image contenant texte, capture d’écran, Police, Bleu électrique&#10;&#10;Description générée automatiquement">
              <a:extLst>
                <a:ext uri="{FF2B5EF4-FFF2-40B4-BE49-F238E27FC236}">
                  <a16:creationId xmlns:a16="http://schemas.microsoft.com/office/drawing/2014/main" id="{AEFD362D-09B8-A02F-B982-79FAAE696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06612" y="769935"/>
              <a:ext cx="653790" cy="751858"/>
            </a:xfrm>
            <a:prstGeom prst="rect">
              <a:avLst/>
            </a:prstGeom>
          </p:spPr>
        </p:pic>
        <p:pic>
          <p:nvPicPr>
            <p:cNvPr id="34" name="Image 33" descr="Une image contenant texte, Police, capture d’écran, Bleu électrique&#10;&#10;Description générée automatiquement">
              <a:extLst>
                <a:ext uri="{FF2B5EF4-FFF2-40B4-BE49-F238E27FC236}">
                  <a16:creationId xmlns:a16="http://schemas.microsoft.com/office/drawing/2014/main" id="{FB10C8AA-07A1-A946-DB1F-5EF633BA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1374" y="780891"/>
              <a:ext cx="653791" cy="751859"/>
            </a:xfrm>
            <a:prstGeom prst="rect">
              <a:avLst/>
            </a:prstGeom>
          </p:spPr>
        </p:pic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D83E2EF1-0E51-64CB-9F9A-18DD872E73E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06172" y="5925657"/>
            <a:ext cx="2253092" cy="80548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27EAAE6-17BC-47C7-7B5D-904593E1A630}"/>
              </a:ext>
            </a:extLst>
          </p:cNvPr>
          <p:cNvSpPr/>
          <p:nvPr/>
        </p:nvSpPr>
        <p:spPr>
          <a:xfrm>
            <a:off x="303500" y="3800131"/>
            <a:ext cx="938510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DEO1MM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8ACCE4BA-DF64-515E-0A2A-A2630CCCE770}"/>
              </a:ext>
            </a:extLst>
          </p:cNvPr>
          <p:cNvCxnSpPr>
            <a:cxnSpLocks/>
            <a:endCxn id="36" idx="3"/>
          </p:cNvCxnSpPr>
          <p:nvPr/>
        </p:nvCxnSpPr>
        <p:spPr>
          <a:xfrm flipH="1" flipV="1">
            <a:off x="1242010" y="3980131"/>
            <a:ext cx="860708" cy="539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F0EEAE18-CB45-93C9-EFDD-D53477F8AE1E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5400000" flipH="1" flipV="1">
            <a:off x="3004335" y="3232120"/>
            <a:ext cx="549086" cy="919431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711D2FC-8486-FBDB-66A2-0F2E4843C73B}"/>
              </a:ext>
            </a:extLst>
          </p:cNvPr>
          <p:cNvCxnSpPr>
            <a:cxnSpLocks/>
          </p:cNvCxnSpPr>
          <p:nvPr/>
        </p:nvCxnSpPr>
        <p:spPr>
          <a:xfrm flipH="1" flipV="1">
            <a:off x="3522322" y="5798794"/>
            <a:ext cx="301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F9AE943-5CFD-55AC-ABA2-2F1D0D0E10A1}"/>
              </a:ext>
            </a:extLst>
          </p:cNvPr>
          <p:cNvCxnSpPr>
            <a:cxnSpLocks/>
          </p:cNvCxnSpPr>
          <p:nvPr/>
        </p:nvCxnSpPr>
        <p:spPr>
          <a:xfrm flipH="1" flipV="1">
            <a:off x="4621081" y="431065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DAD8E62E-2DCD-2ADE-5779-0E28451BFA8B}"/>
              </a:ext>
            </a:extLst>
          </p:cNvPr>
          <p:cNvCxnSpPr>
            <a:cxnSpLocks/>
          </p:cNvCxnSpPr>
          <p:nvPr/>
        </p:nvCxnSpPr>
        <p:spPr>
          <a:xfrm flipH="1" flipV="1">
            <a:off x="4639011" y="338729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85F6966-A809-7106-0A89-83767ED8A7E2}"/>
              </a:ext>
            </a:extLst>
          </p:cNvPr>
          <p:cNvCxnSpPr>
            <a:cxnSpLocks/>
          </p:cNvCxnSpPr>
          <p:nvPr/>
        </p:nvCxnSpPr>
        <p:spPr>
          <a:xfrm flipH="1" flipV="1">
            <a:off x="3520612" y="5057345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itre 1">
            <a:extLst>
              <a:ext uri="{FF2B5EF4-FFF2-40B4-BE49-F238E27FC236}">
                <a16:creationId xmlns:a16="http://schemas.microsoft.com/office/drawing/2014/main" id="{5AC29E62-6A9C-D132-980B-9307C715C7C2}"/>
              </a:ext>
            </a:extLst>
          </p:cNvPr>
          <p:cNvSpPr txBox="1">
            <a:spLocks/>
          </p:cNvSpPr>
          <p:nvPr/>
        </p:nvSpPr>
        <p:spPr>
          <a:xfrm>
            <a:off x="5852342" y="914913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FORMATION INITIALE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5C21F664-F47E-D848-BBDB-ECCB54B8ACEA}"/>
              </a:ext>
            </a:extLst>
          </p:cNvPr>
          <p:cNvSpPr>
            <a:spLocks/>
          </p:cNvSpPr>
          <p:nvPr/>
        </p:nvSpPr>
        <p:spPr>
          <a:xfrm>
            <a:off x="1315012" y="2313448"/>
            <a:ext cx="1260000" cy="360001"/>
          </a:xfrm>
          <a:prstGeom prst="roundRect">
            <a:avLst/>
          </a:prstGeom>
          <a:solidFill>
            <a:srgbClr val="A5A5A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5 NAV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453E6744-3C7C-220B-22EA-45D0A6D7F80D}"/>
              </a:ext>
            </a:extLst>
          </p:cNvPr>
          <p:cNvSpPr>
            <a:spLocks/>
          </p:cNvSpPr>
          <p:nvPr/>
        </p:nvSpPr>
        <p:spPr>
          <a:xfrm>
            <a:off x="1315012" y="3058783"/>
            <a:ext cx="1260000" cy="360001"/>
          </a:xfrm>
          <a:prstGeom prst="roundRect">
            <a:avLst/>
          </a:prstGeom>
          <a:solidFill>
            <a:srgbClr val="A5A5A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>
                <a:solidFill>
                  <a:prstClr val="white"/>
                </a:solidFill>
              </a:rPr>
              <a:t>4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NAV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CE83D9-2D5C-3B0A-9AE6-0B9A6434EE18}"/>
              </a:ext>
            </a:extLst>
          </p:cNvPr>
          <p:cNvSpPr txBox="1"/>
          <p:nvPr/>
        </p:nvSpPr>
        <p:spPr>
          <a:xfrm>
            <a:off x="6092462" y="2349472"/>
            <a:ext cx="5740400" cy="1723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qualifications maritimes (STCW*) font également partie du programme de formation dont certaines sont nécessaires avant d’embarquer (sensibilisation à la sureté, gestion des situations de crise, lutte contre l’incendie, formations médicales etc.)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D4ACF44-5948-AD8C-0511-54FB164A3EBB}"/>
              </a:ext>
            </a:extLst>
          </p:cNvPr>
          <p:cNvSpPr txBox="1"/>
          <p:nvPr/>
        </p:nvSpPr>
        <p:spPr>
          <a:xfrm>
            <a:off x="6092462" y="4546636"/>
            <a:ext cx="5740400" cy="479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*STCW : Convention on Standards of Training, Certification and </a:t>
            </a:r>
            <a:r>
              <a:rPr kumimoji="0" lang="fr-FR" sz="1100" b="0" i="0" u="none" strike="noStrike" kern="1200" cap="none" spc="0" normalizeH="0" baseline="0" noProof="0" err="1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Watchkeeping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</a:t>
            </a:r>
            <a:r>
              <a:rPr kumimoji="0" lang="fr-FR" sz="1100" b="0" i="0" u="none" strike="noStrike" kern="1200" cap="none" spc="0" normalizeH="0" baseline="0" noProof="0" err="1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Seafarers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Convention internationale sur les normes de formation des gens de mer</a:t>
            </a:r>
          </a:p>
        </p:txBody>
      </p:sp>
      <p:pic>
        <p:nvPicPr>
          <p:cNvPr id="43" name="Image 42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73B3EAA5-586C-E461-E113-897F32FE4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3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6DEC3-3CA6-2376-42E2-F5D05F12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F27867-F1BC-955B-985B-19189B34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342" y="252131"/>
            <a:ext cx="5257800" cy="1325563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9346D"/>
                </a:solidFill>
                <a:latin typeface="Arial" pitchFamily="34"/>
                <a:cs typeface="Arial" pitchFamily="34"/>
              </a:rPr>
              <a:t>INGÉNIEUR ENSM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CF7814-D98A-B883-5C98-4BAF2192E7EB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059FCE0-7CA4-025D-F050-829119395DA6}"/>
              </a:ext>
            </a:extLst>
          </p:cNvPr>
          <p:cNvSpPr>
            <a:spLocks/>
          </p:cNvSpPr>
          <p:nvPr/>
        </p:nvSpPr>
        <p:spPr>
          <a:xfrm>
            <a:off x="2325682" y="5449964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9" name="Connecteur droit 20">
            <a:extLst>
              <a:ext uri="{FF2B5EF4-FFF2-40B4-BE49-F238E27FC236}">
                <a16:creationId xmlns:a16="http://schemas.microsoft.com/office/drawing/2014/main" id="{A084FDAA-5100-734E-41BA-71058785B95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8242" y="2254989"/>
            <a:ext cx="3735" cy="1545142"/>
          </a:xfrm>
          <a:prstGeom prst="line">
            <a:avLst/>
          </a:prstGeom>
          <a:noFill/>
          <a:ln w="25400" algn="ctr">
            <a:solidFill>
              <a:schemeClr val="bg2">
                <a:lumMod val="90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5D942B8-2775-265F-1F3C-3CF7434A77BB}"/>
              </a:ext>
            </a:extLst>
          </p:cNvPr>
          <p:cNvSpPr txBox="1"/>
          <p:nvPr/>
        </p:nvSpPr>
        <p:spPr bwMode="auto">
          <a:xfrm>
            <a:off x="1089881" y="1977882"/>
            <a:ext cx="148513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HAVRE</a:t>
            </a:r>
          </a:p>
        </p:txBody>
      </p:sp>
      <p:cxnSp>
        <p:nvCxnSpPr>
          <p:cNvPr id="11" name="Connecteur droit 6">
            <a:extLst>
              <a:ext uri="{FF2B5EF4-FFF2-40B4-BE49-F238E27FC236}">
                <a16:creationId xmlns:a16="http://schemas.microsoft.com/office/drawing/2014/main" id="{0B4EFBE4-E484-9E85-1CF4-5C1260BD37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6672" y="3997093"/>
            <a:ext cx="10638" cy="1812872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ZoneTexte 17">
            <a:extLst>
              <a:ext uri="{FF2B5EF4-FFF2-40B4-BE49-F238E27FC236}">
                <a16:creationId xmlns:a16="http://schemas.microsoft.com/office/drawing/2014/main" id="{0017152D-A60F-BBE9-8122-3B1F22FA2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7" y="4820616"/>
            <a:ext cx="1242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MARSEILLE</a:t>
            </a:r>
          </a:p>
        </p:txBody>
      </p:sp>
      <p:cxnSp>
        <p:nvCxnSpPr>
          <p:cNvPr id="13" name="Connecteur droit 6">
            <a:extLst>
              <a:ext uri="{FF2B5EF4-FFF2-40B4-BE49-F238E27FC236}">
                <a16:creationId xmlns:a16="http://schemas.microsoft.com/office/drawing/2014/main" id="{E0037F4C-D45F-61E5-9F3C-C2814749FF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2718" y="2376368"/>
            <a:ext cx="0" cy="1958575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ZoneTexte 17">
            <a:extLst>
              <a:ext uri="{FF2B5EF4-FFF2-40B4-BE49-F238E27FC236}">
                <a16:creationId xmlns:a16="http://schemas.microsoft.com/office/drawing/2014/main" id="{7E8035BE-21F3-BDFC-C0BD-C90ECD9C9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212" y="1977882"/>
            <a:ext cx="9776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NANTES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2ECBDB1-D4A1-B5F5-8149-8E70B2097500}"/>
              </a:ext>
            </a:extLst>
          </p:cNvPr>
          <p:cNvSpPr>
            <a:spLocks/>
          </p:cNvSpPr>
          <p:nvPr/>
        </p:nvSpPr>
        <p:spPr>
          <a:xfrm>
            <a:off x="2325682" y="4708172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E5205CF-2067-6D97-A872-E8577080F960}"/>
              </a:ext>
            </a:extLst>
          </p:cNvPr>
          <p:cNvSpPr>
            <a:spLocks/>
          </p:cNvSpPr>
          <p:nvPr/>
        </p:nvSpPr>
        <p:spPr>
          <a:xfrm>
            <a:off x="2325682" y="3966378"/>
            <a:ext cx="986961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A1FEAD4-69CB-3FCB-73B9-FBA959FD8C87}"/>
              </a:ext>
            </a:extLst>
          </p:cNvPr>
          <p:cNvSpPr>
            <a:spLocks/>
          </p:cNvSpPr>
          <p:nvPr/>
        </p:nvSpPr>
        <p:spPr>
          <a:xfrm>
            <a:off x="3108594" y="3057291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GM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EF7EB6E-E8AE-736D-9E6C-7A826B7D9811}"/>
              </a:ext>
            </a:extLst>
          </p:cNvPr>
          <p:cNvSpPr>
            <a:spLocks/>
          </p:cNvSpPr>
          <p:nvPr/>
        </p:nvSpPr>
        <p:spPr>
          <a:xfrm>
            <a:off x="3108594" y="2315503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GM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8F011F5-C027-21D4-481E-FDF762678E1B}"/>
              </a:ext>
            </a:extLst>
          </p:cNvPr>
          <p:cNvSpPr>
            <a:spLocks/>
          </p:cNvSpPr>
          <p:nvPr/>
        </p:nvSpPr>
        <p:spPr>
          <a:xfrm>
            <a:off x="1315012" y="3057291"/>
            <a:ext cx="1260000" cy="36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NAV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A7FB384-4698-1E16-BA4D-0C752588C36A}"/>
              </a:ext>
            </a:extLst>
          </p:cNvPr>
          <p:cNvSpPr>
            <a:spLocks/>
          </p:cNvSpPr>
          <p:nvPr/>
        </p:nvSpPr>
        <p:spPr>
          <a:xfrm>
            <a:off x="1315012" y="2315503"/>
            <a:ext cx="1260000" cy="3600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NAV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69D2B69-62C7-6255-E90D-352B76CBB925}"/>
              </a:ext>
            </a:extLst>
          </p:cNvPr>
          <p:cNvSpPr>
            <a:spLocks/>
          </p:cNvSpPr>
          <p:nvPr/>
        </p:nvSpPr>
        <p:spPr>
          <a:xfrm>
            <a:off x="3542718" y="3966378"/>
            <a:ext cx="937121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FFB3D26-9F3C-9F9D-3688-066928AEF6A2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V="1">
            <a:off x="2819163" y="5068173"/>
            <a:ext cx="0" cy="3817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BBB5622-CC78-19D3-EB27-4011D3FAC526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2819163" y="4326379"/>
            <a:ext cx="0" cy="381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E786B3D2-A078-4C3E-563B-28A506F7843A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rot="16200000" flipV="1">
            <a:off x="2107545" y="3254759"/>
            <a:ext cx="549087" cy="874151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B5E8E81-4F8B-5EB9-2B6F-070755160D25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011279" y="3387298"/>
            <a:ext cx="0" cy="5790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553B85F-9801-8722-A1D5-D13DD3F11CB4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3738594" y="2675504"/>
            <a:ext cx="0" cy="3817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E0C09B4-DD24-3D05-4B47-F01BC449C4D0}"/>
              </a:ext>
            </a:extLst>
          </p:cNvPr>
          <p:cNvCxnSpPr>
            <a:cxnSpLocks/>
            <a:stCxn id="19" idx="0"/>
            <a:endCxn id="20" idx="2"/>
          </p:cNvCxnSpPr>
          <p:nvPr/>
        </p:nvCxnSpPr>
        <p:spPr>
          <a:xfrm flipV="1">
            <a:off x="1945012" y="2675504"/>
            <a:ext cx="0" cy="3817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C5EB997-91DC-F7FB-E4BD-B71B1B1E265C}"/>
              </a:ext>
            </a:extLst>
          </p:cNvPr>
          <p:cNvSpPr/>
          <p:nvPr/>
        </p:nvSpPr>
        <p:spPr>
          <a:xfrm>
            <a:off x="264324" y="2152920"/>
            <a:ext cx="977685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DESMM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8FADCAB-ACBB-A71D-D404-31B5244AF5DD}"/>
              </a:ext>
            </a:extLst>
          </p:cNvPr>
          <p:cNvCxnSpPr>
            <a:cxnSpLocks/>
          </p:cNvCxnSpPr>
          <p:nvPr/>
        </p:nvCxnSpPr>
        <p:spPr>
          <a:xfrm flipH="1">
            <a:off x="1242009" y="2294820"/>
            <a:ext cx="28316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061133D-A67F-AF75-CD05-4AFBF7DEAC51}"/>
              </a:ext>
            </a:extLst>
          </p:cNvPr>
          <p:cNvGrpSpPr/>
          <p:nvPr/>
        </p:nvGrpSpPr>
        <p:grpSpPr>
          <a:xfrm>
            <a:off x="510318" y="422794"/>
            <a:ext cx="4140000" cy="1147389"/>
            <a:chOff x="7695850" y="596965"/>
            <a:chExt cx="4140000" cy="1147389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B20B8D77-8FFC-3AEE-AB99-680A3677115B}"/>
                </a:ext>
              </a:extLst>
            </p:cNvPr>
            <p:cNvSpPr/>
            <p:nvPr/>
          </p:nvSpPr>
          <p:spPr>
            <a:xfrm>
              <a:off x="7695850" y="596965"/>
              <a:ext cx="4140000" cy="114738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INGÉNIEUR ENSM</a:t>
              </a:r>
            </a:p>
          </p:txBody>
        </p:sp>
        <p:pic>
          <p:nvPicPr>
            <p:cNvPr id="33" name="Image 32" descr="Une image contenant texte, capture d’écran, Police, Bleu électrique&#10;&#10;Description générée automatiquement">
              <a:extLst>
                <a:ext uri="{FF2B5EF4-FFF2-40B4-BE49-F238E27FC236}">
                  <a16:creationId xmlns:a16="http://schemas.microsoft.com/office/drawing/2014/main" id="{C843302F-F454-A77A-FAB7-90DD63A6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06612" y="769935"/>
              <a:ext cx="653790" cy="751858"/>
            </a:xfrm>
            <a:prstGeom prst="rect">
              <a:avLst/>
            </a:prstGeom>
          </p:spPr>
        </p:pic>
        <p:pic>
          <p:nvPicPr>
            <p:cNvPr id="34" name="Image 33" descr="Une image contenant texte, Police, capture d’écran, Bleu électrique&#10;&#10;Description générée automatiquement">
              <a:extLst>
                <a:ext uri="{FF2B5EF4-FFF2-40B4-BE49-F238E27FC236}">
                  <a16:creationId xmlns:a16="http://schemas.microsoft.com/office/drawing/2014/main" id="{D1ADE377-8DAE-1B33-9C80-A4CF4D6EE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1374" y="780891"/>
              <a:ext cx="653791" cy="751859"/>
            </a:xfrm>
            <a:prstGeom prst="rect">
              <a:avLst/>
            </a:prstGeom>
          </p:spPr>
        </p:pic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F613A018-2FEF-D3F3-4843-CDBE26DE261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06172" y="5925657"/>
            <a:ext cx="2253092" cy="80548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2C462FF-D2CE-109D-0FB9-6DC69F6240DF}"/>
              </a:ext>
            </a:extLst>
          </p:cNvPr>
          <p:cNvSpPr/>
          <p:nvPr/>
        </p:nvSpPr>
        <p:spPr>
          <a:xfrm>
            <a:off x="303500" y="3800131"/>
            <a:ext cx="938510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DEO1MM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835AB2E3-C146-7BF8-D74B-2F1D54978F35}"/>
              </a:ext>
            </a:extLst>
          </p:cNvPr>
          <p:cNvCxnSpPr>
            <a:cxnSpLocks/>
            <a:endCxn id="36" idx="3"/>
          </p:cNvCxnSpPr>
          <p:nvPr/>
        </p:nvCxnSpPr>
        <p:spPr>
          <a:xfrm flipH="1" flipV="1">
            <a:off x="1242010" y="3980131"/>
            <a:ext cx="860708" cy="539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465A689A-16B6-813E-CC42-671DC0CFED6A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5400000" flipH="1" flipV="1">
            <a:off x="3004335" y="3232120"/>
            <a:ext cx="549086" cy="919431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7BDE1BD5-8F11-91A4-E833-081E6A71D238}"/>
              </a:ext>
            </a:extLst>
          </p:cNvPr>
          <p:cNvCxnSpPr>
            <a:cxnSpLocks/>
          </p:cNvCxnSpPr>
          <p:nvPr/>
        </p:nvCxnSpPr>
        <p:spPr>
          <a:xfrm flipH="1" flipV="1">
            <a:off x="3522322" y="5798794"/>
            <a:ext cx="301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5F1764D3-C355-B5AA-F1CB-E388B01B11A2}"/>
              </a:ext>
            </a:extLst>
          </p:cNvPr>
          <p:cNvCxnSpPr>
            <a:cxnSpLocks/>
          </p:cNvCxnSpPr>
          <p:nvPr/>
        </p:nvCxnSpPr>
        <p:spPr>
          <a:xfrm flipH="1" flipV="1">
            <a:off x="4621081" y="431065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316158E9-0DF8-3072-28C5-A0DE3E8AA6F0}"/>
              </a:ext>
            </a:extLst>
          </p:cNvPr>
          <p:cNvCxnSpPr>
            <a:cxnSpLocks/>
          </p:cNvCxnSpPr>
          <p:nvPr/>
        </p:nvCxnSpPr>
        <p:spPr>
          <a:xfrm flipH="1" flipV="1">
            <a:off x="4639011" y="338729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79B1398-FB90-C7F8-E5BB-0D2CAFA36897}"/>
              </a:ext>
            </a:extLst>
          </p:cNvPr>
          <p:cNvCxnSpPr>
            <a:cxnSpLocks/>
          </p:cNvCxnSpPr>
          <p:nvPr/>
        </p:nvCxnSpPr>
        <p:spPr>
          <a:xfrm flipH="1" flipV="1">
            <a:off x="3520612" y="5057345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itre 1">
            <a:extLst>
              <a:ext uri="{FF2B5EF4-FFF2-40B4-BE49-F238E27FC236}">
                <a16:creationId xmlns:a16="http://schemas.microsoft.com/office/drawing/2014/main" id="{7919A31D-8788-1A0A-5465-2A0A64F9ADB5}"/>
              </a:ext>
            </a:extLst>
          </p:cNvPr>
          <p:cNvSpPr txBox="1">
            <a:spLocks/>
          </p:cNvSpPr>
          <p:nvPr/>
        </p:nvSpPr>
        <p:spPr>
          <a:xfrm>
            <a:off x="5852342" y="914913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FORMATION INITIALE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233EA562-ADDE-89DA-7F88-9CD24F45E593}"/>
              </a:ext>
            </a:extLst>
          </p:cNvPr>
          <p:cNvSpPr>
            <a:spLocks/>
          </p:cNvSpPr>
          <p:nvPr/>
        </p:nvSpPr>
        <p:spPr>
          <a:xfrm>
            <a:off x="1315012" y="2313448"/>
            <a:ext cx="1260000" cy="360001"/>
          </a:xfrm>
          <a:prstGeom prst="roundRect">
            <a:avLst/>
          </a:prstGeom>
          <a:solidFill>
            <a:srgbClr val="A5A5A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5 NAV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2124518-F00A-7CCB-F1B9-DCE61FF3DC94}"/>
              </a:ext>
            </a:extLst>
          </p:cNvPr>
          <p:cNvSpPr>
            <a:spLocks/>
          </p:cNvSpPr>
          <p:nvPr/>
        </p:nvSpPr>
        <p:spPr>
          <a:xfrm>
            <a:off x="1315012" y="3058783"/>
            <a:ext cx="1260000" cy="360001"/>
          </a:xfrm>
          <a:prstGeom prst="roundRect">
            <a:avLst/>
          </a:prstGeom>
          <a:solidFill>
            <a:srgbClr val="A5A5A5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>
                <a:solidFill>
                  <a:prstClr val="white"/>
                </a:solidFill>
              </a:rPr>
              <a:t>4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NAV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0DECBC-E938-95FA-90BA-B1DF61214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261" y="1962852"/>
            <a:ext cx="5652329" cy="2197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2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GÉNIE MARITIME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 Gestion du Navire (EGN)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Déploiement et Maintenance des systèmes Offshore (DMO)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en entreprise dont le semestre 10 complet en fin de 5</a:t>
            </a:r>
            <a:r>
              <a:rPr lang="fr-FR" sz="1800" baseline="300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FB0D65AB-EC21-5972-CA81-9D2AC6808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D1712511-5E7A-53A5-C7C5-E68679CA1F7C}"/>
              </a:ext>
            </a:extLst>
          </p:cNvPr>
          <p:cNvSpPr txBox="1">
            <a:spLocks/>
          </p:cNvSpPr>
          <p:nvPr/>
        </p:nvSpPr>
        <p:spPr>
          <a:xfrm>
            <a:off x="5979588" y="4327806"/>
            <a:ext cx="5652329" cy="2197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sz="1600" b="1">
                <a:solidFill>
                  <a:srgbClr val="133370"/>
                </a:solidFill>
                <a:latin typeface="Arial"/>
                <a:cs typeface="Arial"/>
              </a:rPr>
              <a:t>Recrutement en 3ième année</a:t>
            </a:r>
            <a:endParaRPr lang="fr-FR" sz="1600" b="1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400">
                <a:solidFill>
                  <a:srgbClr val="133370"/>
                </a:solidFill>
                <a:latin typeface="Arial"/>
                <a:cs typeface="Arial"/>
              </a:rPr>
              <a:t>Concours CPGE / BUT / ATS / CUPGE, avec entretien individuel (24 places)</a:t>
            </a:r>
            <a:endParaRPr lang="fr-FR" sz="14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600" b="1">
                <a:solidFill>
                  <a:srgbClr val="133370"/>
                </a:solidFill>
                <a:latin typeface="Arial"/>
                <a:cs typeface="Arial"/>
              </a:rPr>
              <a:t>Recrutement en 4ième année</a:t>
            </a:r>
            <a:endParaRPr lang="fr-FR" sz="16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400">
                <a:solidFill>
                  <a:srgbClr val="133370"/>
                </a:solidFill>
                <a:latin typeface="Arial"/>
                <a:cs typeface="Arial"/>
              </a:rPr>
              <a:t>Dossier pour candidats ayant effectué un parcours scientifique </a:t>
            </a:r>
            <a:br>
              <a:rPr lang="fr-FR" sz="1400">
                <a:solidFill>
                  <a:srgbClr val="133370"/>
                </a:solidFill>
                <a:latin typeface="Arial"/>
                <a:cs typeface="Arial"/>
              </a:rPr>
            </a:br>
            <a:r>
              <a:rPr lang="fr-FR" sz="1400">
                <a:solidFill>
                  <a:srgbClr val="133370"/>
                </a:solidFill>
                <a:latin typeface="Arial"/>
                <a:cs typeface="Arial"/>
              </a:rPr>
              <a:t>(Master 1 scientifique) (32 places + 12 en apprentissage)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1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65125"/>
            <a:ext cx="6509657" cy="1325563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9346D"/>
                </a:solidFill>
                <a:latin typeface="Arial" pitchFamily="34"/>
                <a:cs typeface="Arial" pitchFamily="34"/>
              </a:rPr>
              <a:t>OFFICIER MONOVALENT PONT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41537"/>
            <a:ext cx="6096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000" b="1">
                <a:solidFill>
                  <a:srgbClr val="133370"/>
                </a:solidFill>
                <a:latin typeface="Arial"/>
                <a:cs typeface="Arial"/>
              </a:rPr>
              <a:t>Officier</a:t>
            </a:r>
            <a:r>
              <a:rPr lang="fr-FR" sz="2000">
                <a:solidFill>
                  <a:srgbClr val="133370"/>
                </a:solidFill>
                <a:latin typeface="Arial"/>
                <a:cs typeface="Arial"/>
              </a:rPr>
              <a:t> </a:t>
            </a:r>
            <a:r>
              <a:rPr lang="fr-FR" sz="2000" b="1">
                <a:solidFill>
                  <a:srgbClr val="133370"/>
                </a:solidFill>
                <a:latin typeface="Arial"/>
                <a:cs typeface="Arial"/>
              </a:rPr>
              <a:t>Chef de Quart Passerelle Internationale</a:t>
            </a:r>
            <a:endParaRPr lang="fr-FR" sz="2000" b="1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Site : Le Havre et Bastia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Stages embarqués à bord de navires dont un semestre complet durant la 3</a:t>
            </a:r>
            <a:r>
              <a:rPr lang="fr-FR" sz="1800" baseline="30000">
                <a:solidFill>
                  <a:srgbClr val="133370"/>
                </a:solidFill>
                <a:latin typeface="Arial"/>
                <a:cs typeface="Arial"/>
              </a:rPr>
              <a:t>ième</a:t>
            </a: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 année </a:t>
            </a: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C778FF-4934-07B6-AEF2-E9A837695789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F968FA9-FF38-2D6A-025A-238B1A3E1947}"/>
              </a:ext>
            </a:extLst>
          </p:cNvPr>
          <p:cNvSpPr>
            <a:spLocks/>
          </p:cNvSpPr>
          <p:nvPr/>
        </p:nvSpPr>
        <p:spPr>
          <a:xfrm>
            <a:off x="1492903" y="4321347"/>
            <a:ext cx="1260000" cy="3600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5" name="Connecteur droit 6">
            <a:extLst>
              <a:ext uri="{FF2B5EF4-FFF2-40B4-BE49-F238E27FC236}">
                <a16:creationId xmlns:a16="http://schemas.microsoft.com/office/drawing/2014/main" id="{0BD90B6C-1E18-D614-C2A9-76210F5207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02265" y="2868476"/>
            <a:ext cx="10638" cy="1812872"/>
          </a:xfrm>
          <a:prstGeom prst="line">
            <a:avLst/>
          </a:prstGeom>
          <a:noFill/>
          <a:ln w="25400" algn="ctr">
            <a:solidFill>
              <a:schemeClr val="bg2">
                <a:lumMod val="90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ZoneTexte 17">
            <a:extLst>
              <a:ext uri="{FF2B5EF4-FFF2-40B4-BE49-F238E27FC236}">
                <a16:creationId xmlns:a16="http://schemas.microsoft.com/office/drawing/2014/main" id="{D4AEB4AB-8A13-4BF5-EB2B-09753FF79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11" y="3562685"/>
            <a:ext cx="10608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 Havre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500" b="1">
                <a:solidFill>
                  <a:srgbClr val="E7E6E6">
                    <a:lumMod val="90000"/>
                  </a:srgbClr>
                </a:solidFill>
              </a:rPr>
              <a:t>ou Bastia*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72EEC95F-9959-64E4-2DA8-375F8AA78DC1}"/>
              </a:ext>
            </a:extLst>
          </p:cNvPr>
          <p:cNvSpPr>
            <a:spLocks/>
          </p:cNvSpPr>
          <p:nvPr/>
        </p:nvSpPr>
        <p:spPr>
          <a:xfrm>
            <a:off x="1492903" y="3579555"/>
            <a:ext cx="1260000" cy="3600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6CBE2617-259C-5117-D959-AAA75DC0CF91}"/>
              </a:ext>
            </a:extLst>
          </p:cNvPr>
          <p:cNvSpPr>
            <a:spLocks/>
          </p:cNvSpPr>
          <p:nvPr/>
        </p:nvSpPr>
        <p:spPr>
          <a:xfrm>
            <a:off x="1492903" y="2837761"/>
            <a:ext cx="1260000" cy="3600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0D7F807-1D6F-230B-8C2C-4C19A7DE877D}"/>
              </a:ext>
            </a:extLst>
          </p:cNvPr>
          <p:cNvCxnSpPr>
            <a:stCxn id="4" idx="0"/>
            <a:endCxn id="44" idx="2"/>
          </p:cNvCxnSpPr>
          <p:nvPr/>
        </p:nvCxnSpPr>
        <p:spPr>
          <a:xfrm flipV="1">
            <a:off x="2122903" y="3939556"/>
            <a:ext cx="0" cy="38179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5F7B8B1-0A6F-BAF4-1A8F-14486E1D616F}"/>
              </a:ext>
            </a:extLst>
          </p:cNvPr>
          <p:cNvCxnSpPr>
            <a:cxnSpLocks/>
            <a:stCxn id="44" idx="0"/>
            <a:endCxn id="45" idx="2"/>
          </p:cNvCxnSpPr>
          <p:nvPr/>
        </p:nvCxnSpPr>
        <p:spPr>
          <a:xfrm flipV="1">
            <a:off x="2122903" y="3197762"/>
            <a:ext cx="0" cy="381793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B6C85F2-3CDD-11AF-25EF-021CAE7E0D68}"/>
              </a:ext>
            </a:extLst>
          </p:cNvPr>
          <p:cNvSpPr/>
          <p:nvPr/>
        </p:nvSpPr>
        <p:spPr>
          <a:xfrm>
            <a:off x="3171999" y="2839797"/>
            <a:ext cx="1933522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OCQPI – CAP 3000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9A781CBE-7733-BD3E-64F1-AF454B67F40C}"/>
              </a:ext>
            </a:extLst>
          </p:cNvPr>
          <p:cNvCxnSpPr>
            <a:cxnSpLocks/>
            <a:stCxn id="45" idx="3"/>
            <a:endCxn id="55" idx="1"/>
          </p:cNvCxnSpPr>
          <p:nvPr/>
        </p:nvCxnSpPr>
        <p:spPr>
          <a:xfrm>
            <a:off x="2752903" y="3017762"/>
            <a:ext cx="419096" cy="2035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Image 58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D4513660-BB90-E839-8CB9-64F826BB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532" y="2141537"/>
            <a:ext cx="729377" cy="838783"/>
          </a:xfrm>
          <a:prstGeom prst="rect">
            <a:avLst/>
          </a:prstGeom>
        </p:spPr>
      </p:pic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5ECE32E5-0C35-25DD-F42E-84D323E8E462}"/>
              </a:ext>
            </a:extLst>
          </p:cNvPr>
          <p:cNvCxnSpPr>
            <a:cxnSpLocks/>
          </p:cNvCxnSpPr>
          <p:nvPr/>
        </p:nvCxnSpPr>
        <p:spPr>
          <a:xfrm flipH="1" flipV="1">
            <a:off x="2762031" y="4681348"/>
            <a:ext cx="301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Image 77">
            <a:extLst>
              <a:ext uri="{FF2B5EF4-FFF2-40B4-BE49-F238E27FC236}">
                <a16:creationId xmlns:a16="http://schemas.microsoft.com/office/drawing/2014/main" id="{95EF7F19-FE8D-D912-64DA-1841ECE8044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230187" y="4639425"/>
            <a:ext cx="1776464" cy="635086"/>
          </a:xfrm>
          <a:prstGeom prst="rect">
            <a:avLst/>
          </a:prstGeom>
        </p:spPr>
      </p:pic>
      <p:sp>
        <p:nvSpPr>
          <p:cNvPr id="79" name="Titre 1">
            <a:extLst>
              <a:ext uri="{FF2B5EF4-FFF2-40B4-BE49-F238E27FC236}">
                <a16:creationId xmlns:a16="http://schemas.microsoft.com/office/drawing/2014/main" id="{7B997F1B-6C1E-EC91-FBF6-53EC838EC697}"/>
              </a:ext>
            </a:extLst>
          </p:cNvPr>
          <p:cNvSpPr txBox="1">
            <a:spLocks/>
          </p:cNvSpPr>
          <p:nvPr/>
        </p:nvSpPr>
        <p:spPr>
          <a:xfrm>
            <a:off x="6096000" y="1256507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FORMATION INITIALE</a:t>
            </a:r>
          </a:p>
        </p:txBody>
      </p:sp>
      <p:pic>
        <p:nvPicPr>
          <p:cNvPr id="6" name="Image 5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E335788B-5B43-7A1C-C2E4-AFB132F5A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4023EA1-CB81-0C10-B776-872983376A1A}"/>
              </a:ext>
            </a:extLst>
          </p:cNvPr>
          <p:cNvSpPr txBox="1"/>
          <p:nvPr/>
        </p:nvSpPr>
        <p:spPr>
          <a:xfrm>
            <a:off x="365090" y="6048878"/>
            <a:ext cx="4070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*2 premières années uniquement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puis la dernière année Le Havre ou Marseille</a:t>
            </a: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05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231" y="2141537"/>
            <a:ext cx="553899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0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Officier Chef Mécanicien Illimité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 : Saint-Malo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Stages embarqués à bord de navires dont le semestre 7 complet durant la 4</a:t>
            </a:r>
            <a:r>
              <a:rPr lang="fr-FR" sz="1800" baseline="30000">
                <a:solidFill>
                  <a:srgbClr val="133370"/>
                </a:solidFill>
                <a:latin typeface="Arial"/>
                <a:cs typeface="Arial"/>
              </a:rPr>
              <a:t>ième</a:t>
            </a: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 année </a:t>
            </a:r>
            <a:endParaRPr lang="fr-FR" sz="2000" b="1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Admission : </a:t>
            </a:r>
            <a:r>
              <a:rPr lang="fr-FR" sz="1800" err="1">
                <a:solidFill>
                  <a:srgbClr val="133370"/>
                </a:solidFill>
                <a:latin typeface="Arial"/>
                <a:cs typeface="Arial"/>
              </a:rPr>
              <a:t>Parcoursup</a:t>
            </a: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FR" sz="1800" b="1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FR" sz="14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C778FF-4934-07B6-AEF2-E9A837695789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580853E-5DF6-D1E8-F3CC-9421AE95E84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069713" y="4385476"/>
            <a:ext cx="1776464" cy="635086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400B6E99-BB61-AB74-563B-479F8C70795A}"/>
              </a:ext>
            </a:extLst>
          </p:cNvPr>
          <p:cNvSpPr>
            <a:spLocks/>
          </p:cNvSpPr>
          <p:nvPr/>
        </p:nvSpPr>
        <p:spPr>
          <a:xfrm>
            <a:off x="2383920" y="4069087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49" name="Connecteur droit 6">
            <a:extLst>
              <a:ext uri="{FF2B5EF4-FFF2-40B4-BE49-F238E27FC236}">
                <a16:creationId xmlns:a16="http://schemas.microsoft.com/office/drawing/2014/main" id="{3F3E90F4-FA66-B45D-EFC9-7944F632A5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5290" y="2585501"/>
            <a:ext cx="10638" cy="1812872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ZoneTexte 17">
            <a:extLst>
              <a:ext uri="{FF2B5EF4-FFF2-40B4-BE49-F238E27FC236}">
                <a16:creationId xmlns:a16="http://schemas.microsoft.com/office/drawing/2014/main" id="{C438400C-CABD-0E17-4936-64DE3128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521" y="3279710"/>
            <a:ext cx="1060847" cy="3231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Saint-Malo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A5733247-7D8F-46F6-B3C4-93BBB40D1747}"/>
              </a:ext>
            </a:extLst>
          </p:cNvPr>
          <p:cNvSpPr>
            <a:spLocks/>
          </p:cNvSpPr>
          <p:nvPr/>
        </p:nvSpPr>
        <p:spPr>
          <a:xfrm>
            <a:off x="2383920" y="3327295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9A5872E1-0074-31BD-0BEE-0E5B586E2B21}"/>
              </a:ext>
            </a:extLst>
          </p:cNvPr>
          <p:cNvSpPr>
            <a:spLocks/>
          </p:cNvSpPr>
          <p:nvPr/>
        </p:nvSpPr>
        <p:spPr>
          <a:xfrm>
            <a:off x="2383920" y="2585501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36473EF6-69F0-3EE2-A127-345478BAE9B0}"/>
              </a:ext>
            </a:extLst>
          </p:cNvPr>
          <p:cNvCxnSpPr>
            <a:stCxn id="48" idx="0"/>
            <a:endCxn id="51" idx="2"/>
          </p:cNvCxnSpPr>
          <p:nvPr/>
        </p:nvCxnSpPr>
        <p:spPr>
          <a:xfrm flipV="1">
            <a:off x="3013920" y="3687296"/>
            <a:ext cx="0" cy="3817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9A1BD67D-A9BE-2E6F-CB9A-2F23FA691046}"/>
              </a:ext>
            </a:extLst>
          </p:cNvPr>
          <p:cNvCxnSpPr>
            <a:cxnSpLocks/>
            <a:stCxn id="51" idx="0"/>
            <a:endCxn id="52" idx="2"/>
          </p:cNvCxnSpPr>
          <p:nvPr/>
        </p:nvCxnSpPr>
        <p:spPr>
          <a:xfrm flipV="1">
            <a:off x="3013920" y="2945502"/>
            <a:ext cx="0" cy="381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Image 59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23491E63-8E22-E83F-CC4B-F21BD455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83" y="2106719"/>
            <a:ext cx="729377" cy="838783"/>
          </a:xfrm>
          <a:prstGeom prst="rect">
            <a:avLst/>
          </a:prstGeom>
        </p:spPr>
      </p:pic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390B1DB8-C8E7-3846-D5F9-8FC00B6AACE7}"/>
              </a:ext>
            </a:extLst>
          </p:cNvPr>
          <p:cNvCxnSpPr>
            <a:cxnSpLocks/>
          </p:cNvCxnSpPr>
          <p:nvPr/>
        </p:nvCxnSpPr>
        <p:spPr>
          <a:xfrm flipH="1" flipV="1">
            <a:off x="3643920" y="4424915"/>
            <a:ext cx="301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itre 1">
            <a:extLst>
              <a:ext uri="{FF2B5EF4-FFF2-40B4-BE49-F238E27FC236}">
                <a16:creationId xmlns:a16="http://schemas.microsoft.com/office/drawing/2014/main" id="{7B997F1B-6C1E-EC91-FBF6-53EC838EC697}"/>
              </a:ext>
            </a:extLst>
          </p:cNvPr>
          <p:cNvSpPr txBox="1">
            <a:spLocks/>
          </p:cNvSpPr>
          <p:nvPr/>
        </p:nvSpPr>
        <p:spPr>
          <a:xfrm>
            <a:off x="6096000" y="1294607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FORMATION INITIALE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3173344-1F6A-4FD1-A5FA-DF129C1A0A2C}"/>
              </a:ext>
            </a:extLst>
          </p:cNvPr>
          <p:cNvSpPr txBox="1">
            <a:spLocks/>
          </p:cNvSpPr>
          <p:nvPr/>
        </p:nvSpPr>
        <p:spPr>
          <a:xfrm>
            <a:off x="6095999" y="365125"/>
            <a:ext cx="6453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19346D"/>
                </a:solidFill>
                <a:effectLst/>
                <a:uLnTx/>
                <a:uFillTx/>
                <a:latin typeface="Arial" pitchFamily="34"/>
                <a:ea typeface="+mj-ea"/>
                <a:cs typeface="Arial" pitchFamily="34"/>
              </a:rPr>
              <a:t>OFFICIER MONOVALENT MACHINE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7B77F75-D7C8-2DF1-FD71-BC26E9684832}"/>
              </a:ext>
            </a:extLst>
          </p:cNvPr>
          <p:cNvSpPr>
            <a:spLocks/>
          </p:cNvSpPr>
          <p:nvPr/>
        </p:nvSpPr>
        <p:spPr>
          <a:xfrm>
            <a:off x="2383920" y="1832737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2625792-91E6-A862-A1EA-7A77C2D11DBD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3013920" y="2192738"/>
            <a:ext cx="0" cy="381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A51D65D-150F-B010-448D-29799B248171}"/>
              </a:ext>
            </a:extLst>
          </p:cNvPr>
          <p:cNvSpPr/>
          <p:nvPr/>
        </p:nvSpPr>
        <p:spPr>
          <a:xfrm>
            <a:off x="163219" y="1821302"/>
            <a:ext cx="191438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OCMI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68680AC-F145-514F-3659-9B403A99D90D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2077599" y="2001302"/>
            <a:ext cx="31420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B2AB6A9C-FF5B-5650-30A7-816CF8BFF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1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Visage humain, bâtiment&#10;&#10;Description générée automatiquement">
            <a:extLst>
              <a:ext uri="{FF2B5EF4-FFF2-40B4-BE49-F238E27FC236}">
                <a16:creationId xmlns:a16="http://schemas.microsoft.com/office/drawing/2014/main" id="{1A313E97-531F-260F-88E1-A694438C5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5" r="11164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002D4A3-725C-50C1-909A-50968ED55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089" y="1561941"/>
            <a:ext cx="52578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6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de Nantes</a:t>
            </a:r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Officier Chef de Quart Passerelle</a:t>
            </a:r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Capitaine 3000 </a:t>
            </a:r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Capitaine Illimité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6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de Marseille</a:t>
            </a:r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Capitaine Illimité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6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6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de Saint-Malo</a:t>
            </a:r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Officier Electrotechnicien</a:t>
            </a:r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133370"/>
                </a:solidFill>
                <a:latin typeface="Arial"/>
                <a:cs typeface="Arial"/>
              </a:rPr>
              <a:t>Officier Chef de Quart Machine</a:t>
            </a:r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133370"/>
                </a:solidFill>
                <a:latin typeface="Arial"/>
                <a:cs typeface="Arial"/>
              </a:rPr>
              <a:t>Chef Mécanicien 3000 kW et 8000 kW</a:t>
            </a:r>
          </a:p>
          <a:p>
            <a:pPr>
              <a:lnSpc>
                <a:spcPct val="100000"/>
              </a:lnSpc>
            </a:pPr>
            <a:r>
              <a:rPr lang="fr-FR" sz="1600">
                <a:solidFill>
                  <a:srgbClr val="133370"/>
                </a:solidFill>
                <a:latin typeface="Arial"/>
                <a:cs typeface="Arial"/>
              </a:rPr>
              <a:t>Chef Mécanicien Illimité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79F354C-A771-181D-3F43-E7B2E974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6096000" cy="1325563"/>
          </a:xfrm>
        </p:spPr>
        <p:txBody>
          <a:bodyPr>
            <a:noAutofit/>
          </a:bodyPr>
          <a:lstStyle/>
          <a:p>
            <a:r>
              <a:rPr lang="fr-FR" sz="2800" b="1">
                <a:solidFill>
                  <a:srgbClr val="19346D"/>
                </a:solidFill>
                <a:latin typeface="Arial" pitchFamily="34"/>
                <a:cs typeface="Arial" pitchFamily="34"/>
              </a:rPr>
              <a:t>FORMATION PROFESSIONNELLE</a:t>
            </a:r>
          </a:p>
        </p:txBody>
      </p:sp>
      <p:pic>
        <p:nvPicPr>
          <p:cNvPr id="9" name="Image 8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28652E15-3568-0C71-3119-622DEF948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38E62A-E0BF-5EA8-0888-3418B62953D8}"/>
              </a:ext>
            </a:extLst>
          </p:cNvPr>
          <p:cNvSpPr/>
          <p:nvPr/>
        </p:nvSpPr>
        <p:spPr>
          <a:xfrm>
            <a:off x="4259580" y="3489960"/>
            <a:ext cx="758190" cy="495300"/>
          </a:xfrm>
          <a:prstGeom prst="rect">
            <a:avLst/>
          </a:prstGeom>
          <a:solidFill>
            <a:srgbClr val="1B1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82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32585"/>
            <a:ext cx="505053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133370"/>
                </a:solidFill>
                <a:latin typeface="Arial"/>
                <a:cs typeface="Arial"/>
              </a:rPr>
              <a:t>Première </a:t>
            </a:r>
            <a:r>
              <a:rPr lang="fr-FR" sz="1600" b="1" dirty="0">
                <a:solidFill>
                  <a:srgbClr val="133370"/>
                </a:solidFill>
                <a:latin typeface="Arial"/>
                <a:cs typeface="Arial"/>
              </a:rPr>
              <a:t>École d'Hydrographie </a:t>
            </a:r>
            <a:br>
              <a:rPr lang="fr-FR" sz="1600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rgbClr val="133370"/>
                </a:solidFill>
                <a:latin typeface="Arial"/>
                <a:cs typeface="Arial"/>
              </a:rPr>
              <a:t>créée par Charles IX à Marseille en 1571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133370"/>
                </a:solidFill>
                <a:latin typeface="Arial"/>
                <a:cs typeface="Arial"/>
              </a:rPr>
              <a:t>Unique École en France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133370"/>
                </a:solidFill>
                <a:latin typeface="Arial"/>
                <a:cs typeface="Arial"/>
              </a:rPr>
              <a:t>Création</a:t>
            </a:r>
            <a:r>
              <a:rPr lang="fr-FR" sz="1600" dirty="0">
                <a:solidFill>
                  <a:srgbClr val="133370"/>
                </a:solidFill>
                <a:latin typeface="Arial"/>
                <a:cs typeface="Arial"/>
              </a:rPr>
              <a:t> de École Nationale Supérieure Maritime (ENSM) : 2010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133370"/>
                </a:solidFill>
                <a:latin typeface="Arial"/>
                <a:cs typeface="Arial"/>
              </a:rPr>
              <a:t>Établissement public </a:t>
            </a:r>
            <a:r>
              <a:rPr lang="fr-FR" sz="1600" dirty="0">
                <a:solidFill>
                  <a:srgbClr val="133370"/>
                </a:solidFill>
                <a:latin typeface="Arial"/>
                <a:cs typeface="Arial"/>
              </a:rPr>
              <a:t>à caractère scientifique, culturel et professionnel (EPSCP)</a:t>
            </a:r>
            <a:br>
              <a:rPr lang="fr-FR" sz="1600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rgbClr val="133370"/>
                </a:solidFill>
                <a:latin typeface="Arial"/>
                <a:cs typeface="Arial"/>
              </a:rPr>
              <a:t>Grand établissement, missions enseignement et recherche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133370"/>
                </a:solidFill>
                <a:latin typeface="Arial"/>
                <a:cs typeface="Arial"/>
              </a:rPr>
              <a:t>Siège social au Havre</a:t>
            </a:r>
            <a:endParaRPr lang="fr-FR" sz="1600" dirty="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4B459B-B713-456A-2D7D-C8FC04DEF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b="6513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pic>
        <p:nvPicPr>
          <p:cNvPr id="5" name="Image 4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AD7C5E56-5190-16C8-4EB4-A38720127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5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C54054-8EAB-4783-1523-FDD7BA985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LE RECRUTEMENT</a:t>
            </a:r>
          </a:p>
        </p:txBody>
      </p:sp>
    </p:spTree>
    <p:extLst>
      <p:ext uri="{BB962C8B-B14F-4D97-AF65-F5344CB8AC3E}">
        <p14:creationId xmlns:p14="http://schemas.microsoft.com/office/powerpoint/2010/main" val="715283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44641"/>
            <a:ext cx="5257800" cy="17736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FORMATIONS POSTBAC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candidats en terminale ou néo-bacheliers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candidatures sur </a:t>
            </a:r>
            <a:r>
              <a:rPr lang="fr-FR" sz="1800" b="1" err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Parcoursup</a:t>
            </a: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https://www.parcoursup.fr</a:t>
            </a: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 b="1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places (chiffres de 2024)</a:t>
            </a:r>
          </a:p>
          <a:p>
            <a:pPr>
              <a:lnSpc>
                <a:spcPct val="100000"/>
              </a:lnSpc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Navigant : 176</a:t>
            </a:r>
          </a:p>
          <a:p>
            <a:pPr>
              <a:lnSpc>
                <a:spcPct val="100000"/>
              </a:lnSpc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Filière pont : 64</a:t>
            </a:r>
          </a:p>
          <a:p>
            <a:pPr>
              <a:lnSpc>
                <a:spcPct val="100000"/>
              </a:lnSpc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Filière machine : 60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 b="1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C778FF-4934-07B6-AEF2-E9A837695789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F3D7ECD-F7B1-9829-4869-CAD541B64260}"/>
              </a:ext>
            </a:extLst>
          </p:cNvPr>
          <p:cNvSpPr txBox="1">
            <a:spLocks/>
          </p:cNvSpPr>
          <p:nvPr/>
        </p:nvSpPr>
        <p:spPr>
          <a:xfrm>
            <a:off x="6096000" y="60321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RECRUTEMENT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9E4C2B7-D1F2-7664-688C-892300988D37}"/>
              </a:ext>
            </a:extLst>
          </p:cNvPr>
          <p:cNvSpPr txBox="1">
            <a:spLocks/>
          </p:cNvSpPr>
          <p:nvPr/>
        </p:nvSpPr>
        <p:spPr>
          <a:xfrm>
            <a:off x="6096000" y="723103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recrutement postbac des élèves en formation initiale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2B769CA-0B67-2379-4060-C5615F7917D0}"/>
              </a:ext>
            </a:extLst>
          </p:cNvPr>
          <p:cNvSpPr/>
          <p:nvPr/>
        </p:nvSpPr>
        <p:spPr>
          <a:xfrm>
            <a:off x="1684607" y="1475942"/>
            <a:ext cx="1289854" cy="25758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874CA8-10A7-E7EC-6D3C-99B04AD64222}"/>
              </a:ext>
            </a:extLst>
          </p:cNvPr>
          <p:cNvSpPr txBox="1"/>
          <p:nvPr/>
        </p:nvSpPr>
        <p:spPr>
          <a:xfrm>
            <a:off x="584200" y="650505"/>
            <a:ext cx="434269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133370"/>
                </a:solidFill>
              </a:rPr>
              <a:t>https://www.parcoursup.fr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679F1D3-787D-A390-C216-951915967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757" y="2193432"/>
            <a:ext cx="2039582" cy="1721787"/>
          </a:xfrm>
          <a:prstGeom prst="rect">
            <a:avLst/>
          </a:prstGeom>
          <a:ln w="19050"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71A314D-116D-9357-6F34-CE5839209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7" y="4106692"/>
            <a:ext cx="4342698" cy="12440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7CC3D8A-BFBD-8D15-1FAD-24620AB62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252" y="1165785"/>
            <a:ext cx="2865295" cy="8779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5D59E6F-21EB-B221-CF81-F772D363A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7184" y="1371637"/>
            <a:ext cx="2124269" cy="4825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AA6C3DF-4982-8637-E130-275E46DBD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7" y="5584128"/>
            <a:ext cx="9316750" cy="9526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3ACD949-6190-9E57-213F-B953FD985E42}"/>
              </a:ext>
            </a:extLst>
          </p:cNvPr>
          <p:cNvSpPr txBox="1"/>
          <p:nvPr/>
        </p:nvSpPr>
        <p:spPr>
          <a:xfrm>
            <a:off x="9501291" y="5580843"/>
            <a:ext cx="6841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fr-FR">
              <a:solidFill>
                <a:srgbClr val="133370"/>
              </a:solidFill>
            </a:endParaRPr>
          </a:p>
        </p:txBody>
      </p:sp>
      <p:pic>
        <p:nvPicPr>
          <p:cNvPr id="16" name="Image 15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C8D144B1-7076-033E-DD3A-D20E4D81F0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2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41537"/>
            <a:ext cx="5257800" cy="16303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FORMATIONS </a:t>
            </a: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POSTBAC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1333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candidats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déjà titulaires d’un diplôme postbac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reconversion professionnelle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internationaux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candidature sur le site ENSM : </a:t>
            </a: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https://www.supmaritime.fr/</a:t>
            </a: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C778FF-4934-07B6-AEF2-E9A837695789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F3D7ECD-F7B1-9829-4869-CAD541B64260}"/>
              </a:ext>
            </a:extLst>
          </p:cNvPr>
          <p:cNvSpPr txBox="1">
            <a:spLocks/>
          </p:cNvSpPr>
          <p:nvPr/>
        </p:nvSpPr>
        <p:spPr>
          <a:xfrm>
            <a:off x="6096000" y="3651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RECRUTEMENT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9E4C2B7-D1F2-7664-688C-892300988D37}"/>
              </a:ext>
            </a:extLst>
          </p:cNvPr>
          <p:cNvSpPr txBox="1">
            <a:spLocks/>
          </p:cNvSpPr>
          <p:nvPr/>
        </p:nvSpPr>
        <p:spPr>
          <a:xfrm>
            <a:off x="6096000" y="1027907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recrutement postbac des élèves en formation initiale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874CA8-10A7-E7EC-6D3C-99B04AD64222}"/>
              </a:ext>
            </a:extLst>
          </p:cNvPr>
          <p:cNvSpPr txBox="1"/>
          <p:nvPr/>
        </p:nvSpPr>
        <p:spPr>
          <a:xfrm>
            <a:off x="878632" y="1506022"/>
            <a:ext cx="35005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4F648F"/>
                </a:solidFill>
              </a:rPr>
              <a:t>https://www.supmaritime.fr/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60129D-32D8-C3F7-25DC-0B648CD04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12" y="2123253"/>
            <a:ext cx="4912174" cy="2667147"/>
          </a:xfrm>
          <a:prstGeom prst="rect">
            <a:avLst/>
          </a:prstGeom>
        </p:spPr>
      </p:pic>
      <p:pic>
        <p:nvPicPr>
          <p:cNvPr id="2" name="Image 1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7191D5D7-91F2-A603-D7F7-30C65FAD5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9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C54054-8EAB-4783-1523-FDD7BA985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44379" y="1897014"/>
            <a:ext cx="12336379" cy="1531986"/>
          </a:xfrm>
        </p:spPr>
        <p:txBody>
          <a:bodyPr>
            <a:normAutofit/>
          </a:bodyPr>
          <a:lstStyle/>
          <a:p>
            <a:r>
              <a:rPr lang="fr-FR"/>
              <a:t>ÉQUIPEMENTS PÉDAGOGIQUES</a:t>
            </a:r>
          </a:p>
        </p:txBody>
      </p:sp>
    </p:spTree>
    <p:extLst>
      <p:ext uri="{BB962C8B-B14F-4D97-AF65-F5344CB8AC3E}">
        <p14:creationId xmlns:p14="http://schemas.microsoft.com/office/powerpoint/2010/main" val="2330412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personne, intérieur, ordinateur&#10;&#10;Description générée automatiquement">
            <a:extLst>
              <a:ext uri="{FF2B5EF4-FFF2-40B4-BE49-F238E27FC236}">
                <a16:creationId xmlns:a16="http://schemas.microsoft.com/office/drawing/2014/main" id="{FF6E3B63-763D-6148-8BC6-0459CCF97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5" t="3527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ÉQUIPEMENTS PÉDAGOGIQUES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04461"/>
            <a:ext cx="5257800" cy="7032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équipements adaptés aux exigences réglementaires maritimes internationales (STCW) sur les différents sites de l’ENSM.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5DF055-FE15-5F36-E475-12AD01EF9FF3}"/>
              </a:ext>
            </a:extLst>
          </p:cNvPr>
          <p:cNvSpPr txBox="1"/>
          <p:nvPr/>
        </p:nvSpPr>
        <p:spPr>
          <a:xfrm>
            <a:off x="6096000" y="2913336"/>
            <a:ext cx="488974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SIMULATEURS </a:t>
            </a:r>
            <a:br>
              <a:rPr lang="fr-FR" sz="2000" b="1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navigation, machine, chargement, …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 dirty="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SHIP-IN-SCHOOL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 dirty="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ATELIERS</a:t>
            </a:r>
            <a:br>
              <a:rPr lang="fr-FR" sz="2000" b="1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Moteurs électriques et Diesel, Bancs de couplage, …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 dirty="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INNOVATION PÉDAGOGIQUE </a:t>
            </a:r>
            <a:br>
              <a:rPr lang="fr-FR" sz="2000" b="1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 err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Pédagolab</a:t>
            </a:r>
            <a:r>
              <a:rPr lang="fr-FR" sz="1400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Navirothèque</a:t>
            </a:r>
            <a:endParaRPr lang="fr-FR" sz="1400" dirty="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400" dirty="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CESAME </a:t>
            </a:r>
            <a:br>
              <a:rPr lang="fr-FR" sz="2000" b="1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de sauvetage et de survie en mer</a:t>
            </a:r>
          </a:p>
        </p:txBody>
      </p:sp>
      <p:pic>
        <p:nvPicPr>
          <p:cNvPr id="4" name="Image 3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F486DB10-5E82-B582-3CCA-3AFC46953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7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C54054-8EAB-4783-1523-FDD7BA985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/>
              <a:t>VIE ETUDIANTE</a:t>
            </a:r>
          </a:p>
        </p:txBody>
      </p:sp>
    </p:spTree>
    <p:extLst>
      <p:ext uri="{BB962C8B-B14F-4D97-AF65-F5344CB8AC3E}">
        <p14:creationId xmlns:p14="http://schemas.microsoft.com/office/powerpoint/2010/main" val="493184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5A35C26-CFD3-9E22-5A83-7EC74E4C3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7" r="23099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VIE ETUDIANTE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77" y="1736153"/>
            <a:ext cx="6107723" cy="21181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000" b="1">
                <a:solidFill>
                  <a:srgbClr val="133370"/>
                </a:solidFill>
                <a:latin typeface="Arial"/>
                <a:cs typeface="Arial"/>
              </a:rPr>
              <a:t>I  BUREAUX DES ÉLÈVES (</a:t>
            </a:r>
            <a:r>
              <a:rPr lang="fr-FR" sz="2000" b="1" err="1">
                <a:solidFill>
                  <a:srgbClr val="133370"/>
                </a:solidFill>
                <a:latin typeface="Arial"/>
                <a:cs typeface="Arial"/>
              </a:rPr>
              <a:t>Burals</a:t>
            </a:r>
            <a:r>
              <a:rPr lang="fr-FR" sz="2000" b="1">
                <a:solidFill>
                  <a:srgbClr val="13337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Anime la vie étudiante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Fait vivre les traditions de la marine marchande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Un </a:t>
            </a:r>
            <a:r>
              <a:rPr lang="fr-FR" sz="1800" err="1">
                <a:solidFill>
                  <a:srgbClr val="133370"/>
                </a:solidFill>
                <a:latin typeface="Arial"/>
                <a:cs typeface="Arial"/>
              </a:rPr>
              <a:t>bural</a:t>
            </a: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 par site</a:t>
            </a: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>
                <a:solidFill>
                  <a:srgbClr val="133370"/>
                </a:solidFill>
                <a:latin typeface="Arial"/>
                <a:cs typeface="Arial"/>
              </a:rPr>
              <a:t>I  DES ACTIVITÉS PAR SITE</a:t>
            </a:r>
            <a:endParaRPr lang="fr-FR">
              <a:solidFill>
                <a:srgbClr val="13337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Galas de la Marine Marchande et soirées étudiantes tout au long de l'année</a:t>
            </a:r>
            <a:endParaRPr lang="fr-FR">
              <a:solidFill>
                <a:srgbClr val="13337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Activités associatives ( Olympiades, courses à pied, régates)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133370"/>
                </a:solidFill>
                <a:latin typeface="Arial"/>
                <a:cs typeface="Arial"/>
              </a:rPr>
              <a:t>Chorale et apprentissage des chants marins</a:t>
            </a:r>
          </a:p>
        </p:txBody>
      </p:sp>
      <p:pic>
        <p:nvPicPr>
          <p:cNvPr id="4" name="Image 3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700F91AE-BA06-CD52-B60F-0BCA4B66E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84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5955-5205-CA7A-9F68-DC622DB1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C7D2BA9-751A-B160-9D6C-FD51B39E7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r="15496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E6C06-6A7B-C207-CB71-E259A4BA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744633" cy="1346729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19346D"/>
                </a:solidFill>
                <a:latin typeface="Arial"/>
                <a:cs typeface="Arial"/>
              </a:rPr>
              <a:t>BOURSES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74DAA8-D349-9280-2AE0-73FAEC22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800" b="1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L’ENSM propose des bourses sous condition.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1800">
              <a:solidFill>
                <a:srgbClr val="133370"/>
              </a:solidFill>
              <a:latin typeface="Arial"/>
              <a:ea typeface="Segoe UI Historic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8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Faire les démarches avant même de recevoir la confirmation d’admission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8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Aller voir le calendrier sur supmaritime.fr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8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Envoi du dossier au service social maritime (SSM) correspond au site ENSM de votre candidature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1800">
              <a:solidFill>
                <a:srgbClr val="133370"/>
              </a:solidFill>
              <a:latin typeface="Arial"/>
              <a:ea typeface="Segoe UI Historic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800" i="1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248 boursiers sur 2024-2025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1800">
              <a:solidFill>
                <a:srgbClr val="133370"/>
              </a:solidFill>
              <a:latin typeface="Arial"/>
              <a:ea typeface="Segoe UI Historic"/>
              <a:cs typeface="Arial"/>
            </a:endParaRPr>
          </a:p>
        </p:txBody>
      </p:sp>
      <p:pic>
        <p:nvPicPr>
          <p:cNvPr id="5" name="Image 4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84FBBCA8-983C-AFD4-0735-5968BC5AB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72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CFA9C-6913-204B-9C99-45B26D335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voile, voilier, plein air, bateau&#10;&#10;Le contenu généré par l’IA peut être incorrect.">
            <a:extLst>
              <a:ext uri="{FF2B5EF4-FFF2-40B4-BE49-F238E27FC236}">
                <a16:creationId xmlns:a16="http://schemas.microsoft.com/office/drawing/2014/main" id="{539966F0-6B3E-B497-B73D-A57C19755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4" r="543" b="8351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B535B7E-A0EE-4904-9F8E-636234DB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744633" cy="1346729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19346D"/>
                </a:solidFill>
                <a:latin typeface="Arial"/>
                <a:cs typeface="Arial"/>
              </a:rPr>
              <a:t>SPORTIFS DE HAUT NIVEAU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2CC68D-D53C-0E4E-45D1-FDA2CE748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800" b="1" dirty="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Les sportifs de haut niveau peuvent recevoir des aménagements dans leur cursus (organisation flexible des études, stages adaptés, accompagnement personnalisé).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FR" sz="1800" dirty="0">
              <a:solidFill>
                <a:srgbClr val="133370"/>
              </a:solidFill>
              <a:latin typeface="Arial"/>
              <a:ea typeface="Segoe UI Historic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800" dirty="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2 sportifs de haut niveau en formation en 2025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800" dirty="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5 projets sportifs d’élèves soutenus par l’ENSM et sa Fondation en 2024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800" dirty="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11 500 euros investis dans les projets sportifs des élèves soutenus en 2024</a:t>
            </a:r>
          </a:p>
        </p:txBody>
      </p:sp>
      <p:pic>
        <p:nvPicPr>
          <p:cNvPr id="5" name="Image 4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0950ABDF-BFA4-1DF2-C830-49096FA3D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77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744633" cy="1346729"/>
          </a:xfrm>
        </p:spPr>
        <p:txBody>
          <a:bodyPr>
            <a:normAutofit fontScale="90000"/>
          </a:bodyPr>
          <a:lstStyle/>
          <a:p>
            <a:r>
              <a:rPr lang="fr-FR" b="1">
                <a:solidFill>
                  <a:srgbClr val="19346D"/>
                </a:solidFill>
                <a:latin typeface="Arial"/>
                <a:cs typeface="Arial"/>
              </a:rPr>
              <a:t>10 BONNES RAISONS D'ÊTRE MARIN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N°1 - L'esprit d'</a:t>
            </a:r>
            <a:r>
              <a:rPr lang="fr-FR" sz="1600" b="1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équipage</a:t>
            </a:r>
            <a:endParaRPr lang="fr-FR" sz="1600" b="1">
              <a:solidFill>
                <a:srgbClr val="133370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N°2 - L'</a:t>
            </a:r>
            <a:r>
              <a:rPr lang="fr-FR" sz="1600" b="1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ouverture</a:t>
            </a: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 sur le monde / la richesse culturelle</a:t>
            </a:r>
            <a:endParaRPr lang="fr-FR" sz="1600">
              <a:solidFill>
                <a:srgbClr val="133370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N°3 - Les perspectives et </a:t>
            </a:r>
            <a:r>
              <a:rPr lang="fr-FR" sz="1600" b="1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évolutions de carrières</a:t>
            </a: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 et des prises de responsabilité rapidement</a:t>
            </a:r>
            <a:endParaRPr lang="fr-FR" sz="1600">
              <a:solidFill>
                <a:srgbClr val="133370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N°4 - La stricte </a:t>
            </a:r>
            <a:r>
              <a:rPr lang="fr-FR" sz="1600" b="1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égalité </a:t>
            </a: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salariale homme/femme</a:t>
            </a:r>
            <a:endParaRPr lang="fr-FR" sz="1600">
              <a:solidFill>
                <a:srgbClr val="133370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N°5 - Des </a:t>
            </a:r>
            <a:r>
              <a:rPr lang="fr-FR" sz="1600" b="1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salaires</a:t>
            </a: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 attractifs</a:t>
            </a:r>
            <a:endParaRPr lang="fr-FR" sz="1600">
              <a:solidFill>
                <a:srgbClr val="133370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N°6 - Des responsabilités managériales, autour de </a:t>
            </a:r>
            <a:r>
              <a:rPr lang="fr-FR" sz="1600" b="1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valeurs de notre temps</a:t>
            </a: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 : transition énergétique, lutte contre les risques psycho sociaux</a:t>
            </a:r>
            <a:endParaRPr lang="fr-FR" sz="1600">
              <a:solidFill>
                <a:srgbClr val="133370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N°7 - Être acteur de la </a:t>
            </a:r>
            <a:r>
              <a:rPr lang="fr-FR" sz="1600" b="1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souveraineté nationale</a:t>
            </a: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 (flotte de commerce française)</a:t>
            </a:r>
            <a:endParaRPr lang="fr-FR" sz="1600">
              <a:solidFill>
                <a:srgbClr val="133370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N°8 - Le plus beau bureau du monde et la possibilité de vivre</a:t>
            </a:r>
            <a:r>
              <a:rPr lang="fr-FR" sz="1600" b="1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 partout dans le monde</a:t>
            </a:r>
            <a:endParaRPr lang="fr-FR" sz="1600" b="1">
              <a:solidFill>
                <a:srgbClr val="133370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N°9 - Jusqu'à </a:t>
            </a:r>
            <a:r>
              <a:rPr lang="fr-FR" sz="1600" b="1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6 mois de congés</a:t>
            </a:r>
            <a:r>
              <a:rPr lang="fr-FR" sz="1600">
                <a:solidFill>
                  <a:srgbClr val="133370"/>
                </a:solidFill>
                <a:latin typeface="Arial"/>
                <a:ea typeface="Segoe UI Historic"/>
                <a:cs typeface="Arial"/>
              </a:rPr>
              <a:t> par an</a:t>
            </a:r>
            <a:endParaRPr lang="fr-FR" sz="1600">
              <a:solidFill>
                <a:srgbClr val="133370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>
                <a:solidFill>
                  <a:srgbClr val="133370"/>
                </a:solidFill>
                <a:latin typeface="Arial"/>
                <a:cs typeface="Arial"/>
              </a:rPr>
              <a:t>N°10 - Des </a:t>
            </a:r>
            <a:r>
              <a:rPr lang="fr-FR" sz="1600" b="1">
                <a:solidFill>
                  <a:srgbClr val="133370"/>
                </a:solidFill>
                <a:latin typeface="Arial"/>
                <a:cs typeface="Arial"/>
              </a:rPr>
              <a:t>voyages</a:t>
            </a:r>
            <a:r>
              <a:rPr lang="fr-FR" sz="1600">
                <a:solidFill>
                  <a:srgbClr val="133370"/>
                </a:solidFill>
                <a:latin typeface="Arial"/>
                <a:cs typeface="Arial"/>
              </a:rPr>
              <a:t> toute l’année</a:t>
            </a:r>
            <a:endParaRPr lang="fr-FR" sz="1600">
              <a:solidFill>
                <a:srgbClr val="133370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fr-FR" sz="1600">
              <a:solidFill>
                <a:srgbClr val="133370"/>
              </a:solidFill>
              <a:latin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4B459B-B713-456A-2D7D-C8FC04DEF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b="6513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pic>
        <p:nvPicPr>
          <p:cNvPr id="5" name="Image 4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9AE4A076-C509-E9DE-11C7-BF9DC8794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7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1 ÉCOLE, 4 SITES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25625"/>
            <a:ext cx="5844911" cy="427037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FR" sz="20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FORMATION INITIALE (FI)</a:t>
            </a:r>
            <a:endParaRPr lang="fr-FR" sz="1400" b="1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+ 5 Ingénieur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r-FR" sz="16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navigant (polyvalent)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r-FR" sz="16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génie maritime</a:t>
            </a:r>
          </a:p>
          <a:p>
            <a:pPr>
              <a:lnSpc>
                <a:spcPct val="17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+ 3 Officiers monovalents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0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FORMATION PROFESSIONNELLE (FP) </a:t>
            </a:r>
          </a:p>
          <a:p>
            <a:pPr>
              <a:lnSpc>
                <a:spcPct val="17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Officiers navigants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0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FORMATION CONTINUE (FC)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7909BC3-C474-615E-7AAB-3A0B1FE8183F}"/>
              </a:ext>
            </a:extLst>
          </p:cNvPr>
          <p:cNvSpPr txBox="1">
            <a:spLocks/>
          </p:cNvSpPr>
          <p:nvPr/>
        </p:nvSpPr>
        <p:spPr>
          <a:xfrm>
            <a:off x="6096000" y="1027907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ENSM Plus de 60 000 heures d’enseignement / an</a:t>
            </a:r>
          </a:p>
        </p:txBody>
      </p:sp>
      <p:pic>
        <p:nvPicPr>
          <p:cNvPr id="8" name="Image 7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8B194AF1-E4BA-34C2-61E0-E1E6687AC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3CA213F-A0DF-E5D6-AD9F-09527882CDE7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D9BD882-DF20-8299-2DCE-9543FE362474}"/>
              </a:ext>
            </a:extLst>
          </p:cNvPr>
          <p:cNvGrpSpPr/>
          <p:nvPr/>
        </p:nvGrpSpPr>
        <p:grpSpPr>
          <a:xfrm>
            <a:off x="159282" y="470045"/>
            <a:ext cx="4755621" cy="4826000"/>
            <a:chOff x="159282" y="1164989"/>
            <a:chExt cx="4755621" cy="4826000"/>
          </a:xfrm>
        </p:grpSpPr>
        <p:pic>
          <p:nvPicPr>
            <p:cNvPr id="13" name="Image 12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D6E219EE-0AC5-A813-6672-76BA3FE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" y="1164989"/>
              <a:ext cx="4755621" cy="4826000"/>
            </a:xfrm>
            <a:prstGeom prst="rect">
              <a:avLst/>
            </a:prstGeom>
          </p:spPr>
        </p:pic>
        <p:pic>
          <p:nvPicPr>
            <p:cNvPr id="14" name="Picture 3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B5881997-0743-487A-AF8C-8D8786A1F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879" y="136140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C1B39166-4951-7390-A329-5236DE65E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201" y="1852506"/>
              <a:ext cx="457200" cy="44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BDD3FB73-C04E-087B-392D-69EA91475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968" y="2792835"/>
              <a:ext cx="447675" cy="44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38849EBC-8806-8E4E-DCC4-1016B2FB9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23" y="5112222"/>
              <a:ext cx="44767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5E6EB9E-B779-6451-E376-A09EE5BD9AD6}"/>
              </a:ext>
            </a:extLst>
          </p:cNvPr>
          <p:cNvGrpSpPr/>
          <p:nvPr/>
        </p:nvGrpSpPr>
        <p:grpSpPr>
          <a:xfrm>
            <a:off x="4298309" y="4928872"/>
            <a:ext cx="616593" cy="1097024"/>
            <a:chOff x="4072433" y="4928872"/>
            <a:chExt cx="842470" cy="1498898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82297CA-22AD-55C4-852B-A745AB145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433" y="4928872"/>
              <a:ext cx="700735" cy="1498898"/>
            </a:xfrm>
            <a:prstGeom prst="rect">
              <a:avLst/>
            </a:prstGeom>
          </p:spPr>
        </p:pic>
        <p:pic>
          <p:nvPicPr>
            <p:cNvPr id="20" name="Picture 5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24B4ECB0-8E99-2313-4952-D5E2295CD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228" y="4965700"/>
              <a:ext cx="44767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3701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DBC2B-71F6-658D-40C4-167D1C3B6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9B925-FE34-BF14-876A-E624FBF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CONTACTS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572D6A-C730-5A09-0F36-2E7EF23E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320" y="2020633"/>
            <a:ext cx="5364480" cy="21181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000">
                <a:solidFill>
                  <a:srgbClr val="133370"/>
                </a:solidFill>
                <a:latin typeface="Arial"/>
                <a:cs typeface="Arial"/>
              </a:rPr>
              <a:t>Envie d’obtenir plus d’informations sur l’ENSM et ses formations 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>
                <a:solidFill>
                  <a:srgbClr val="133370"/>
                </a:solidFill>
                <a:latin typeface="Arial"/>
                <a:cs typeface="Arial"/>
              </a:rPr>
              <a:t>Complétez le formulaire</a:t>
            </a:r>
            <a:endParaRPr lang="fr-FR" sz="1800">
              <a:solidFill>
                <a:srgbClr val="133370"/>
              </a:solidFill>
              <a:latin typeface="Arial"/>
              <a:cs typeface="Arial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CCFFFEC-B84A-14E2-D080-0A8B0524ACD9}"/>
              </a:ext>
            </a:extLst>
          </p:cNvPr>
          <p:cNvSpPr/>
          <p:nvPr/>
        </p:nvSpPr>
        <p:spPr>
          <a:xfrm rot="6271423">
            <a:off x="4945282" y="1709370"/>
            <a:ext cx="2587752" cy="2916936"/>
          </a:xfrm>
          <a:prstGeom prst="arc">
            <a:avLst/>
          </a:prstGeom>
          <a:ln w="57150">
            <a:solidFill>
              <a:srgbClr val="4F648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motif, carré, pixel, point&#10;&#10;Description générée automatiquement">
            <a:extLst>
              <a:ext uri="{FF2B5EF4-FFF2-40B4-BE49-F238E27FC236}">
                <a16:creationId xmlns:a16="http://schemas.microsoft.com/office/drawing/2014/main" id="{EF341865-63D0-2B30-5227-D4F0B3303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5" y="1243584"/>
            <a:ext cx="4520184" cy="4520184"/>
          </a:xfrm>
          <a:prstGeom prst="rect">
            <a:avLst/>
          </a:prstGeom>
        </p:spPr>
      </p:pic>
      <p:pic>
        <p:nvPicPr>
          <p:cNvPr id="4" name="Image 3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5D04366C-DADD-1C52-FFF8-392337BA7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04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F3BF8-67A5-0459-1F93-9E751C71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133370"/>
          </a:solidFill>
        </p:spPr>
        <p:txBody>
          <a:bodyPr>
            <a:normAutofit/>
          </a:bodyPr>
          <a:lstStyle/>
          <a:p>
            <a:pPr algn="ctr"/>
            <a:r>
              <a:rPr lang="fr-FR" sz="11500" b="1">
                <a:solidFill>
                  <a:schemeClr val="bg1"/>
                </a:solidFill>
                <a:latin typeface="Arial" pitchFamily="34"/>
                <a:cs typeface="Arial" pitchFamily="34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03348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02585-4203-8D1D-29ED-55DE0DAB1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2DBB1F0-E3A0-0885-1C52-F8F466D35A42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9984D4A-ECDC-F946-A77A-1858D46D68A8}"/>
              </a:ext>
            </a:extLst>
          </p:cNvPr>
          <p:cNvGrpSpPr/>
          <p:nvPr/>
        </p:nvGrpSpPr>
        <p:grpSpPr>
          <a:xfrm>
            <a:off x="159282" y="470045"/>
            <a:ext cx="4755621" cy="4826000"/>
            <a:chOff x="159282" y="1164989"/>
            <a:chExt cx="4755621" cy="4826000"/>
          </a:xfrm>
        </p:grpSpPr>
        <p:pic>
          <p:nvPicPr>
            <p:cNvPr id="6" name="Image 5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997DBDC2-9A84-931D-2FDA-A4FF3FDD5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" y="1164989"/>
              <a:ext cx="4755621" cy="4826000"/>
            </a:xfrm>
            <a:prstGeom prst="rect">
              <a:avLst/>
            </a:prstGeom>
          </p:spPr>
        </p:pic>
        <p:pic>
          <p:nvPicPr>
            <p:cNvPr id="1027" name="Picture 3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C4BF1329-A8B3-AFBB-D486-C253F7D4A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879" y="136140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F6124AEF-65A8-AEC6-258C-BBBE2A9F9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201" y="1852506"/>
              <a:ext cx="457200" cy="44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C94E0DC4-D63E-E5BE-F622-3C327DA76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968" y="2792835"/>
              <a:ext cx="447675" cy="44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4162ABE3-5FB1-0287-AC76-CE15E8062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23" y="5112222"/>
              <a:ext cx="44767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DE746E4-79DD-44B1-5F27-F8801268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1 ÉCOLE, 4 SITES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B09775F-17FB-B0BA-5CBD-FBF3BE4E5B72}"/>
              </a:ext>
            </a:extLst>
          </p:cNvPr>
          <p:cNvSpPr txBox="1">
            <a:spLocks/>
          </p:cNvSpPr>
          <p:nvPr/>
        </p:nvSpPr>
        <p:spPr>
          <a:xfrm>
            <a:off x="6096000" y="1027907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ENSM Plus de 60 000 heures d’enseignement / an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794B6E1-674F-9169-5D52-3D6C7A1E6B11}"/>
              </a:ext>
            </a:extLst>
          </p:cNvPr>
          <p:cNvSpPr txBox="1">
            <a:spLocks/>
          </p:cNvSpPr>
          <p:nvPr/>
        </p:nvSpPr>
        <p:spPr>
          <a:xfrm>
            <a:off x="6096000" y="2076343"/>
            <a:ext cx="5257800" cy="2654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fr-FR" sz="20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SIÈGE SOCIAL AU HAVRE</a:t>
            </a:r>
            <a:br>
              <a:rPr lang="fr-FR" sz="20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générale et services centraux</a:t>
            </a:r>
            <a:endParaRPr lang="fr-FR" sz="20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fr-FR" sz="20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4 SITES DE FORMATION </a:t>
            </a:r>
            <a:endParaRPr lang="fr-FR" sz="1400" b="1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Havre</a:t>
            </a:r>
          </a:p>
          <a:p>
            <a:pPr>
              <a:lnSpc>
                <a:spcPct val="17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Saint-Malo</a:t>
            </a:r>
          </a:p>
          <a:p>
            <a:pPr>
              <a:lnSpc>
                <a:spcPct val="17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  <a:p>
            <a:pPr>
              <a:lnSpc>
                <a:spcPct val="170000"/>
              </a:lnSpc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Marseille</a:t>
            </a:r>
          </a:p>
        </p:txBody>
      </p:sp>
      <p:pic>
        <p:nvPicPr>
          <p:cNvPr id="17" name="Image 16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0F8F9422-EC00-19D4-2E63-7983DB760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A917495-02F9-90A1-CD0F-ED12BB870B35}"/>
              </a:ext>
            </a:extLst>
          </p:cNvPr>
          <p:cNvSpPr txBox="1"/>
          <p:nvPr/>
        </p:nvSpPr>
        <p:spPr>
          <a:xfrm>
            <a:off x="8724900" y="4088537"/>
            <a:ext cx="2979174" cy="1754326"/>
          </a:xfrm>
          <a:prstGeom prst="rect">
            <a:avLst/>
          </a:prstGeom>
          <a:solidFill>
            <a:srgbClr val="1333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compter 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1er septembre 2025, 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formation OCQPI s’organise également sur le site du lycée professionnel maritime de Bastia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0CF76AC-E070-8E46-B647-8C3C64B9B255}"/>
              </a:ext>
            </a:extLst>
          </p:cNvPr>
          <p:cNvGrpSpPr/>
          <p:nvPr/>
        </p:nvGrpSpPr>
        <p:grpSpPr>
          <a:xfrm>
            <a:off x="4298309" y="4928872"/>
            <a:ext cx="616593" cy="1097024"/>
            <a:chOff x="4072433" y="4928872"/>
            <a:chExt cx="842470" cy="149889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1D29DF2-A60B-963F-CA44-E4A623C2C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433" y="4928872"/>
              <a:ext cx="700735" cy="1498898"/>
            </a:xfrm>
            <a:prstGeom prst="rect">
              <a:avLst/>
            </a:prstGeom>
          </p:spPr>
        </p:pic>
        <p:pic>
          <p:nvPicPr>
            <p:cNvPr id="5" name="Picture 5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E2494E04-077D-EB64-054E-BB6761C3B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228" y="4965700"/>
              <a:ext cx="44767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126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C54054-8EAB-4783-1523-FDD7BA985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1846212"/>
            <a:ext cx="9144000" cy="1531986"/>
          </a:xfrm>
        </p:spPr>
        <p:txBody>
          <a:bodyPr>
            <a:normAutofit fontScale="92500" lnSpcReduction="20000"/>
          </a:bodyPr>
          <a:lstStyle/>
          <a:p>
            <a:r>
              <a:rPr lang="fr-FR"/>
              <a:t>LES FORMATIONS</a:t>
            </a:r>
          </a:p>
          <a:p>
            <a:r>
              <a:rPr lang="fr-FR"/>
              <a:t>DE LA MARINE MARCHANDE</a:t>
            </a:r>
          </a:p>
        </p:txBody>
      </p:sp>
    </p:spTree>
    <p:extLst>
      <p:ext uri="{BB962C8B-B14F-4D97-AF65-F5344CB8AC3E}">
        <p14:creationId xmlns:p14="http://schemas.microsoft.com/office/powerpoint/2010/main" val="390010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10F8F0-E8F9-4ECF-CEE8-40B3E74C8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5" b="13862"/>
          <a:stretch/>
        </p:blipFill>
        <p:spPr>
          <a:xfrm>
            <a:off x="151655" y="897631"/>
            <a:ext cx="12040345" cy="586083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56F34663-B438-F1C8-FA88-6C54EAD1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346" y="0"/>
            <a:ext cx="5460999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19346D"/>
                </a:solidFill>
                <a:latin typeface="Arial" pitchFamily="34"/>
                <a:cs typeface="Arial" pitchFamily="34"/>
              </a:rPr>
              <a:t>4 FORMATIONS INITIALES</a:t>
            </a:r>
          </a:p>
        </p:txBody>
      </p:sp>
      <p:pic>
        <p:nvPicPr>
          <p:cNvPr id="2" name="Image 1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2052FAA2-7A41-B20C-238D-D9C9DFAFC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5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552621D-B489-5CCD-E971-850EF84A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MARSEILLE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F528E47-2B1F-424D-A302-E2885964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41537"/>
            <a:ext cx="52578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 FORMATION INITIALE</a:t>
            </a:r>
          </a:p>
          <a:p>
            <a:pPr>
              <a:lnSpc>
                <a:spcPct val="170000"/>
              </a:lnSpc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- DESMM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premières années du cursus en 5 ans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d’élèves : 434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BBAE22-054B-0EEF-D75D-B6BE003B9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r="20597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pic>
        <p:nvPicPr>
          <p:cNvPr id="8" name="Image 7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F465C0F5-334E-FE0A-5DC7-8C1B89EF8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AFE8A4B-BC5F-49C8-80B2-2EAC98DEDF2E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4F648F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82BCC4E-D8AD-8270-76AD-079DD0D5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LE HAVRE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B996E6E-C62A-E7C9-488F-DE98175A7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52421"/>
            <a:ext cx="6174658" cy="521342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FR" sz="20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FORMATION INITIALE</a:t>
            </a:r>
          </a:p>
          <a:p>
            <a:pPr>
              <a:lnSpc>
                <a:spcPct val="170000"/>
              </a:lnSpc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navigant </a:t>
            </a: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DESMM</a:t>
            </a: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dernières années du cursus en 5 ans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d’élèves : 255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OCQPI </a:t>
            </a: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Officier Chef de Quart Passerelle Internationale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Cursus en 3 ans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Licence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d’élèves : 144</a:t>
            </a:r>
          </a:p>
        </p:txBody>
      </p:sp>
      <p:pic>
        <p:nvPicPr>
          <p:cNvPr id="7" name="Image 6" descr="Une image contenant ciel, bâtiment, plein air, Bâtiment commercial&#10;&#10;Description générée automatiquement">
            <a:extLst>
              <a:ext uri="{FF2B5EF4-FFF2-40B4-BE49-F238E27FC236}">
                <a16:creationId xmlns:a16="http://schemas.microsoft.com/office/drawing/2014/main" id="{042EF019-3C70-D89A-52CB-21A1E869B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r="42229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pic>
        <p:nvPicPr>
          <p:cNvPr id="8" name="Image 7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66590F78-8525-D175-1C02-424CB0073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DFEE2-1E56-DF1F-C859-17C01274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NANTES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A85D39C-FB3F-7688-AC3C-B9898B6D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773237"/>
            <a:ext cx="5906947" cy="239236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1333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 FORMATION INITIALE</a:t>
            </a:r>
          </a:p>
          <a:p>
            <a:pPr>
              <a:lnSpc>
                <a:spcPct val="170000"/>
              </a:lnSpc>
            </a:pPr>
            <a:r>
              <a:rPr lang="fr-FR" sz="1800" b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génie maritime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ou 3 dernières années du cursus en 5 ans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d’élèves : 66</a:t>
            </a:r>
            <a:b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>
              <a:solidFill>
                <a:srgbClr val="1333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7 apprentis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 i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recrutés avec le CFA </a:t>
            </a:r>
            <a:r>
              <a:rPr lang="fr-FR" sz="1800" i="1" err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formasup</a:t>
            </a:r>
            <a:r>
              <a:rPr lang="fr-FR" sz="1800" i="1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Pays de la Loire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41040E-1B6F-1237-EF8A-3CB76BB1274A}"/>
              </a:ext>
            </a:extLst>
          </p:cNvPr>
          <p:cNvSpPr txBox="1">
            <a:spLocks/>
          </p:cNvSpPr>
          <p:nvPr/>
        </p:nvSpPr>
        <p:spPr>
          <a:xfrm>
            <a:off x="6096000" y="5129212"/>
            <a:ext cx="5257800" cy="1047751"/>
          </a:xfrm>
          <a:prstGeom prst="rect">
            <a:avLst/>
          </a:prstGeom>
          <a:ln w="2222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statut étudiant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</a:t>
            </a:r>
            <a:r>
              <a:rPr lang="fr-FR" sz="1800" u="sng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 apprenti </a:t>
            </a: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4</a:t>
            </a:r>
            <a:r>
              <a:rPr lang="fr-FR" sz="1800" baseline="300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5</a:t>
            </a:r>
            <a:r>
              <a:rPr lang="fr-FR" sz="1800" baseline="300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année </a:t>
            </a:r>
            <a:b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>
                <a:solidFill>
                  <a:srgbClr val="133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 septembre 2024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D0DAF9-8659-FAD5-3A49-47DFFDA3E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r="29922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pic>
        <p:nvPicPr>
          <p:cNvPr id="8" name="Image 7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B15080DC-EBF0-83A4-D8C5-1EE39CCFF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92" y="6176963"/>
            <a:ext cx="1546618" cy="3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741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0A7DF21DD414FA43EA5FDA13918FC" ma:contentTypeVersion="15" ma:contentTypeDescription="Crée un document." ma:contentTypeScope="" ma:versionID="f7a4ffa00b172e890d1afa7c3b609f2c">
  <xsd:schema xmlns:xsd="http://www.w3.org/2001/XMLSchema" xmlns:xs="http://www.w3.org/2001/XMLSchema" xmlns:p="http://schemas.microsoft.com/office/2006/metadata/properties" xmlns:ns2="d400fc45-6d62-4826-9a6a-8e869caf2b00" xmlns:ns3="53ec9e60-252e-493a-b299-c2ddd032b30d" targetNamespace="http://schemas.microsoft.com/office/2006/metadata/properties" ma:root="true" ma:fieldsID="7708f32cc5bfa3e17cefc0b2a65b7ae4" ns2:_="" ns3:_="">
    <xsd:import namespace="d400fc45-6d62-4826-9a6a-8e869caf2b00"/>
    <xsd:import namespace="53ec9e60-252e-493a-b299-c2ddd032b3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0fc45-6d62-4826-9a6a-8e869caf2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d932e86-0d87-470e-86c5-41c62ab40c16}" ma:internalName="TaxCatchAll" ma:showField="CatchAllData" ma:web="d400fc45-6d62-4826-9a6a-8e869caf2b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c9e60-252e-493a-b299-c2ddd032b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f72eedd4-e20c-443b-a1bf-057c10994f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00fc45-6d62-4826-9a6a-8e869caf2b00" xsi:nil="true"/>
    <lcf76f155ced4ddcb4097134ff3c332f xmlns="53ec9e60-252e-493a-b299-c2ddd032b3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33AAC5-B47C-430E-B0F3-10E58771D7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C2476F-73EA-4CB7-B5D7-A0D404786C9C}">
  <ds:schemaRefs>
    <ds:schemaRef ds:uri="53ec9e60-252e-493a-b299-c2ddd032b30d"/>
    <ds:schemaRef ds:uri="d400fc45-6d62-4826-9a6a-8e869caf2b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9E0889-FBE5-4228-8077-110F2B07BEB2}">
  <ds:schemaRefs>
    <ds:schemaRef ds:uri="53ec9e60-252e-493a-b299-c2ddd032b30d"/>
    <ds:schemaRef ds:uri="d400fc45-6d62-4826-9a6a-8e869caf2b0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1381</Words>
  <Application>Microsoft Office PowerPoint</Application>
  <PresentationFormat>Grand écran</PresentationFormat>
  <Paragraphs>307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Courier New</vt:lpstr>
      <vt:lpstr>Thème Office</vt:lpstr>
      <vt:lpstr>Présentation PowerPoint</vt:lpstr>
      <vt:lpstr>HISTORIQUE</vt:lpstr>
      <vt:lpstr>1 ÉCOLE, 4 SITES</vt:lpstr>
      <vt:lpstr>1 ÉCOLE, 4 SITES</vt:lpstr>
      <vt:lpstr>Présentation PowerPoint</vt:lpstr>
      <vt:lpstr>4 FORMATIONS INITIALES</vt:lpstr>
      <vt:lpstr>MARSEILLE</vt:lpstr>
      <vt:lpstr>LE HAVRE</vt:lpstr>
      <vt:lpstr>NANTES</vt:lpstr>
      <vt:lpstr>SAINT-MALO </vt:lpstr>
      <vt:lpstr>LYCÉE MARITIME DE BASTIA</vt:lpstr>
      <vt:lpstr>INGÉNIEUR ENSM </vt:lpstr>
      <vt:lpstr>INGÉNIEUR ENSM </vt:lpstr>
      <vt:lpstr>INGÉNIEUR ENSM </vt:lpstr>
      <vt:lpstr>INGÉNIEUR ENSM </vt:lpstr>
      <vt:lpstr>INGÉNIEUR ENSM </vt:lpstr>
      <vt:lpstr>OFFICIER MONOVALENT PONT</vt:lpstr>
      <vt:lpstr>Présentation PowerPoint</vt:lpstr>
      <vt:lpstr>FORMATION PROFESSIONNELLE</vt:lpstr>
      <vt:lpstr>Présentation PowerPoint</vt:lpstr>
      <vt:lpstr>Présentation PowerPoint</vt:lpstr>
      <vt:lpstr>Présentation PowerPoint</vt:lpstr>
      <vt:lpstr>Présentation PowerPoint</vt:lpstr>
      <vt:lpstr>ÉQUIPEMENTS PÉDAGOGIQUES</vt:lpstr>
      <vt:lpstr>Présentation PowerPoint</vt:lpstr>
      <vt:lpstr>VIE ETUDIANTE</vt:lpstr>
      <vt:lpstr>BOURSES</vt:lpstr>
      <vt:lpstr>SPORTIFS DE HAUT NIVEAU</vt:lpstr>
      <vt:lpstr>10 BONNES RAISONS D'ÊTRE MARIN</vt:lpstr>
      <vt:lpstr>CONTACTS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A/D/COM - YVON Laurane</dc:creator>
  <cp:lastModifiedBy>A/D/COM - LESOUDIER Valentine</cp:lastModifiedBy>
  <cp:revision>1</cp:revision>
  <dcterms:created xsi:type="dcterms:W3CDTF">2025-01-17T08:24:21Z</dcterms:created>
  <dcterms:modified xsi:type="dcterms:W3CDTF">2025-03-25T15:40:49Z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0x010100AF00A7DF21DD414FA43EA5FDA13918FC</vt:lpwstr>
  </property>
  <property fmtid="{D5CDD505-2E9C-101B-9397-08002B2CF9AE}" pid="3" name="MediaServiceImageTags">
    <vt:lpwstr/>
  </property>
</Properties>
</file>